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77" r:id="rId2"/>
    <p:sldId id="370" r:id="rId3"/>
    <p:sldId id="374" r:id="rId4"/>
    <p:sldId id="257" r:id="rId5"/>
    <p:sldId id="367" r:id="rId6"/>
    <p:sldId id="258" r:id="rId7"/>
    <p:sldId id="351" r:id="rId8"/>
    <p:sldId id="352" r:id="rId9"/>
    <p:sldId id="372" r:id="rId10"/>
    <p:sldId id="373" r:id="rId11"/>
    <p:sldId id="350" r:id="rId12"/>
  </p:sldIdLst>
  <p:sldSz cx="12192000" cy="6858000"/>
  <p:notesSz cx="6858000" cy="9144000"/>
  <p:embeddedFontLst>
    <p:embeddedFont>
      <p:font typeface="맑은 고딕" panose="020B0503020000020004" pitchFamily="34" charset="-127"/>
      <p:regular r:id="rId15"/>
      <p:bold r:id="rId16"/>
    </p:embeddedFont>
    <p:embeddedFont>
      <p:font typeface="Bahnschrift" panose="020B0502040204020203" pitchFamily="34" charset="0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757F4"/>
    <a:srgbClr val="0507FF"/>
    <a:srgbClr val="FF3617"/>
    <a:srgbClr val="FFD3D7"/>
    <a:srgbClr val="98ACF6"/>
    <a:srgbClr val="D3DCFB"/>
    <a:srgbClr val="03FDA3"/>
    <a:srgbClr val="6A6FB4"/>
    <a:srgbClr val="ECE3DC"/>
    <a:srgbClr val="4148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Средний стиль 1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FD0F851-EC5A-4D38-B0AD-8093EC10F338}" styleName="Светлый стиль 1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167" autoAdjust="0"/>
    <p:restoredTop sz="89887" autoAdjust="0"/>
  </p:normalViewPr>
  <p:slideViewPr>
    <p:cSldViewPr snapToGrid="0">
      <p:cViewPr varScale="1">
        <p:scale>
          <a:sx n="83" d="100"/>
          <a:sy n="83" d="100"/>
        </p:scale>
        <p:origin x="403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17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9230B0E-39ED-45EA-AD95-669D0616B3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82B798-201A-4B14-B1F0-6A660C5C72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E2F5857-B39B-4284-A086-C6DE2719C9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E3EF34-7656-4396-AEBE-2B554E5E93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87821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49F08-9100-4AF5-BC0A-FC6A093BE3CC}" type="datetimeFigureOut">
              <a:rPr lang="ko-KR" altLang="en-US" smtClean="0"/>
              <a:t>2025-06-14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FC7D2-309F-4B1D-AF63-DB3D4B5448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933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480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310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1E06B8A0-3142-415B-9BC2-55197F9ED4CF}"/>
              </a:ext>
            </a:extLst>
          </p:cNvPr>
          <p:cNvSpPr/>
          <p:nvPr/>
        </p:nvSpPr>
        <p:spPr>
          <a:xfrm>
            <a:off x="2722245" y="-5715"/>
            <a:ext cx="7620" cy="7620"/>
          </a:xfrm>
          <a:custGeom>
            <a:avLst/>
            <a:gdLst/>
            <a:ahLst/>
            <a:cxnLst/>
            <a:rect l="l" t="t" r="r" b="b"/>
            <a:pathLst>
              <a:path w="7620" h="7620"/>
            </a:pathLst>
          </a:custGeom>
          <a:solidFill>
            <a:srgbClr val="FFC8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7" name="자유형: 도형 16">
            <a:extLst>
              <a:ext uri="{FF2B5EF4-FFF2-40B4-BE49-F238E27FC236}">
                <a16:creationId xmlns:a16="http://schemas.microsoft.com/office/drawing/2014/main" id="{FC61C61D-D155-4851-98C2-FC64D9C25064}"/>
              </a:ext>
            </a:extLst>
          </p:cNvPr>
          <p:cNvSpPr/>
          <p:nvPr/>
        </p:nvSpPr>
        <p:spPr>
          <a:xfrm>
            <a:off x="3484245" y="-5715"/>
            <a:ext cx="7620" cy="7620"/>
          </a:xfrm>
          <a:custGeom>
            <a:avLst/>
            <a:gdLst/>
            <a:ahLst/>
            <a:cxnLst/>
            <a:rect l="l" t="t" r="r" b="b"/>
            <a:pathLst>
              <a:path w="7620" h="7620"/>
            </a:pathLst>
          </a:custGeom>
          <a:solidFill>
            <a:srgbClr val="FFC8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pic>
        <p:nvPicPr>
          <p:cNvPr id="7" name="Graphic 3">
            <a:hlinkClick r:id="rId2"/>
            <a:extLst>
              <a:ext uri="{FF2B5EF4-FFF2-40B4-BE49-F238E27FC236}">
                <a16:creationId xmlns:a16="http://schemas.microsoft.com/office/drawing/2014/main" id="{5997D42A-6BB6-4780-ACD2-4DA067E1FE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1775" y="6870375"/>
            <a:ext cx="2239204" cy="246221"/>
          </a:xfrm>
          <a:prstGeom prst="rect">
            <a:avLst/>
          </a:prstGeom>
        </p:spPr>
      </p:pic>
      <p:sp>
        <p:nvSpPr>
          <p:cNvPr id="9" name="TextBox 8">
            <a:hlinkClick r:id="rId5"/>
            <a:extLst>
              <a:ext uri="{FF2B5EF4-FFF2-40B4-BE49-F238E27FC236}">
                <a16:creationId xmlns:a16="http://schemas.microsoft.com/office/drawing/2014/main" id="{B1F28EC5-952B-41E8-94CA-C2C4207A29B6}"/>
              </a:ext>
            </a:extLst>
          </p:cNvPr>
          <p:cNvSpPr txBox="1"/>
          <p:nvPr userDrawn="1"/>
        </p:nvSpPr>
        <p:spPr>
          <a:xfrm>
            <a:off x="4171021" y="6850584"/>
            <a:ext cx="17619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BAB4240-F2E1-41FA-8D53-165219B8895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487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5C0AEDB4-C7B0-4BAA-988E-DAE0460C84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그림 개체 틀 8">
            <a:extLst>
              <a:ext uri="{FF2B5EF4-FFF2-40B4-BE49-F238E27FC236}">
                <a16:creationId xmlns:a16="http://schemas.microsoft.com/office/drawing/2014/main" id="{44F75192-F323-4394-BEFA-AD8C950BC19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033830" y="895348"/>
            <a:ext cx="7067557" cy="4608515"/>
          </a:xfrm>
          <a:prstGeom prst="roundRect">
            <a:avLst>
              <a:gd name="adj" fmla="val 684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8" name="Graphic 3">
            <a:hlinkClick r:id="rId3"/>
            <a:extLst>
              <a:ext uri="{FF2B5EF4-FFF2-40B4-BE49-F238E27FC236}">
                <a16:creationId xmlns:a16="http://schemas.microsoft.com/office/drawing/2014/main" id="{14415972-48C4-450E-ADAB-8445837E99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81775" y="6870375"/>
            <a:ext cx="2239204" cy="246221"/>
          </a:xfrm>
          <a:prstGeom prst="rect">
            <a:avLst/>
          </a:prstGeom>
        </p:spPr>
      </p:pic>
      <p:sp>
        <p:nvSpPr>
          <p:cNvPr id="11" name="TextBox 10">
            <a:hlinkClick r:id="rId6"/>
            <a:extLst>
              <a:ext uri="{FF2B5EF4-FFF2-40B4-BE49-F238E27FC236}">
                <a16:creationId xmlns:a16="http://schemas.microsoft.com/office/drawing/2014/main" id="{B86CB57B-8F61-4A93-B4E5-04FE50EAE890}"/>
              </a:ext>
            </a:extLst>
          </p:cNvPr>
          <p:cNvSpPr txBox="1"/>
          <p:nvPr userDrawn="1"/>
        </p:nvSpPr>
        <p:spPr>
          <a:xfrm>
            <a:off x="4171021" y="6850584"/>
            <a:ext cx="17619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1162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  <a:extLst>
              <a:ext uri="{FF2B5EF4-FFF2-40B4-BE49-F238E27FC236}">
                <a16:creationId xmlns:a16="http://schemas.microsoft.com/office/drawing/2014/main" id="{184C66AF-4360-4AF0-B15D-85578617B6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1775" y="6870375"/>
            <a:ext cx="2239204" cy="246221"/>
          </a:xfrm>
          <a:prstGeom prst="rect">
            <a:avLst/>
          </a:prstGeom>
        </p:spPr>
      </p:pic>
      <p:sp>
        <p:nvSpPr>
          <p:cNvPr id="11" name="TextBox 10">
            <a:hlinkClick r:id="rId5"/>
            <a:extLst>
              <a:ext uri="{FF2B5EF4-FFF2-40B4-BE49-F238E27FC236}">
                <a16:creationId xmlns:a16="http://schemas.microsoft.com/office/drawing/2014/main" id="{B1709590-E6FE-4D28-8E8E-756B7E1BC3B4}"/>
              </a:ext>
            </a:extLst>
          </p:cNvPr>
          <p:cNvSpPr txBox="1"/>
          <p:nvPr userDrawn="1"/>
        </p:nvSpPr>
        <p:spPr>
          <a:xfrm>
            <a:off x="4171021" y="6850584"/>
            <a:ext cx="17619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3C8296C-B57A-4331-90AA-14A95A30B2DD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75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  <a:extLst>
              <a:ext uri="{FF2B5EF4-FFF2-40B4-BE49-F238E27FC236}">
                <a16:creationId xmlns:a16="http://schemas.microsoft.com/office/drawing/2014/main" id="{57E56C78-AC43-45AF-A513-C48984E399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1775" y="6870375"/>
            <a:ext cx="2239204" cy="246221"/>
          </a:xfrm>
          <a:prstGeom prst="rect">
            <a:avLst/>
          </a:prstGeom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id="{BE437E33-CBB2-423D-9EDD-9F6A665232C4}"/>
              </a:ext>
            </a:extLst>
          </p:cNvPr>
          <p:cNvSpPr txBox="1"/>
          <p:nvPr userDrawn="1"/>
        </p:nvSpPr>
        <p:spPr>
          <a:xfrm>
            <a:off x="4171021" y="6850584"/>
            <a:ext cx="17619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22B7B71-A5C6-46DF-B014-C438E9FA6C17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8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4ADCEA74-1A1E-4F58-B009-75FE02E80B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aphic 3">
            <a:hlinkClick r:id="rId3"/>
            <a:extLst>
              <a:ext uri="{FF2B5EF4-FFF2-40B4-BE49-F238E27FC236}">
                <a16:creationId xmlns:a16="http://schemas.microsoft.com/office/drawing/2014/main" id="{02439278-702D-4002-919C-0F9BBCE11D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81775" y="6870375"/>
            <a:ext cx="2239204" cy="246221"/>
          </a:xfrm>
          <a:prstGeom prst="rect">
            <a:avLst/>
          </a:prstGeom>
        </p:spPr>
      </p:pic>
      <p:sp>
        <p:nvSpPr>
          <p:cNvPr id="11" name="TextBox 10">
            <a:hlinkClick r:id="rId6"/>
            <a:extLst>
              <a:ext uri="{FF2B5EF4-FFF2-40B4-BE49-F238E27FC236}">
                <a16:creationId xmlns:a16="http://schemas.microsoft.com/office/drawing/2014/main" id="{5AB9E92E-41D5-4A0E-BF36-66D3D86DB40B}"/>
              </a:ext>
            </a:extLst>
          </p:cNvPr>
          <p:cNvSpPr txBox="1"/>
          <p:nvPr userDrawn="1"/>
        </p:nvSpPr>
        <p:spPr>
          <a:xfrm>
            <a:off x="4171021" y="6850584"/>
            <a:ext cx="17619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891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B48002D1-02E5-44A2-A32D-3365F28684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FD8BEBF4-A7FA-4198-ADCC-523DF0137E4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00514" y="529388"/>
            <a:ext cx="11190972" cy="2899611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  <a:effectLst/>
        </p:spPr>
        <p:txBody>
          <a:bodyPr tIns="864000" bIns="46800" anchor="ctr" anchorCtr="1"/>
          <a:lstStyle>
            <a:lvl1pPr>
              <a:defRPr lang="ko-KR" altLang="en-US" sz="14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10" name="Graphic 3">
            <a:hlinkClick r:id="rId3"/>
            <a:extLst>
              <a:ext uri="{FF2B5EF4-FFF2-40B4-BE49-F238E27FC236}">
                <a16:creationId xmlns:a16="http://schemas.microsoft.com/office/drawing/2014/main" id="{DE544B1A-71F4-4EB4-8E54-7DF268CEAA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81775" y="6870375"/>
            <a:ext cx="2239204" cy="246221"/>
          </a:xfrm>
          <a:prstGeom prst="rect">
            <a:avLst/>
          </a:prstGeom>
        </p:spPr>
      </p:pic>
      <p:sp>
        <p:nvSpPr>
          <p:cNvPr id="12" name="TextBox 11">
            <a:hlinkClick r:id="rId6"/>
            <a:extLst>
              <a:ext uri="{FF2B5EF4-FFF2-40B4-BE49-F238E27FC236}">
                <a16:creationId xmlns:a16="http://schemas.microsoft.com/office/drawing/2014/main" id="{828E5413-E7AA-460F-8E50-DAE4B8C02FBC}"/>
              </a:ext>
            </a:extLst>
          </p:cNvPr>
          <p:cNvSpPr txBox="1"/>
          <p:nvPr userDrawn="1"/>
        </p:nvSpPr>
        <p:spPr>
          <a:xfrm>
            <a:off x="4171021" y="6850584"/>
            <a:ext cx="17619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271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1E02342D-AA70-45B5-861C-33A48C6CFA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3">
            <a:hlinkClick r:id="rId3"/>
            <a:extLst>
              <a:ext uri="{FF2B5EF4-FFF2-40B4-BE49-F238E27FC236}">
                <a16:creationId xmlns:a16="http://schemas.microsoft.com/office/drawing/2014/main" id="{27EA2793-FE9F-46C7-9926-9F6FE4B3CC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81775" y="6870375"/>
            <a:ext cx="2239204" cy="246221"/>
          </a:xfrm>
          <a:prstGeom prst="rect">
            <a:avLst/>
          </a:prstGeom>
        </p:spPr>
      </p:pic>
      <p:sp>
        <p:nvSpPr>
          <p:cNvPr id="11" name="TextBox 10">
            <a:hlinkClick r:id="rId6"/>
            <a:extLst>
              <a:ext uri="{FF2B5EF4-FFF2-40B4-BE49-F238E27FC236}">
                <a16:creationId xmlns:a16="http://schemas.microsoft.com/office/drawing/2014/main" id="{AB3807B2-DAB1-4F79-B78F-5468365A894C}"/>
              </a:ext>
            </a:extLst>
          </p:cNvPr>
          <p:cNvSpPr txBox="1"/>
          <p:nvPr userDrawn="1"/>
        </p:nvSpPr>
        <p:spPr>
          <a:xfrm>
            <a:off x="4171021" y="6850584"/>
            <a:ext cx="17619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301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DFB21955-62E6-47BB-B1DC-DA49822C1A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050D366E-8870-4EB9-A9E2-BA39F723375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60401" y="845801"/>
            <a:ext cx="4709885" cy="549365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  <a:effectLst/>
        </p:spPr>
        <p:txBody>
          <a:bodyPr tIns="864000" bIns="46800" anchor="ctr" anchorCtr="1"/>
          <a:lstStyle>
            <a:lvl1pPr>
              <a:defRPr lang="ko-KR" altLang="en-US" sz="14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10" name="Graphic 3">
            <a:hlinkClick r:id="rId3"/>
            <a:extLst>
              <a:ext uri="{FF2B5EF4-FFF2-40B4-BE49-F238E27FC236}">
                <a16:creationId xmlns:a16="http://schemas.microsoft.com/office/drawing/2014/main" id="{265B86FF-FAF9-4DC5-9A3B-42231A4778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81775" y="6870375"/>
            <a:ext cx="2239204" cy="246221"/>
          </a:xfrm>
          <a:prstGeom prst="rect">
            <a:avLst/>
          </a:prstGeom>
        </p:spPr>
      </p:pic>
      <p:sp>
        <p:nvSpPr>
          <p:cNvPr id="11" name="TextBox 10">
            <a:hlinkClick r:id="rId6"/>
            <a:extLst>
              <a:ext uri="{FF2B5EF4-FFF2-40B4-BE49-F238E27FC236}">
                <a16:creationId xmlns:a16="http://schemas.microsoft.com/office/drawing/2014/main" id="{F68CAF34-58AB-450A-A4E0-9A6BA095F4AD}"/>
              </a:ext>
            </a:extLst>
          </p:cNvPr>
          <p:cNvSpPr txBox="1"/>
          <p:nvPr userDrawn="1"/>
        </p:nvSpPr>
        <p:spPr>
          <a:xfrm>
            <a:off x="4171021" y="6850584"/>
            <a:ext cx="17619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963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9FF8F530-9FA4-4A80-B49A-F23EC3E22E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050D366E-8870-4EB9-A9E2-BA39F723375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841247" y="385011"/>
            <a:ext cx="3795696" cy="608797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  <a:effectLst/>
        </p:spPr>
        <p:txBody>
          <a:bodyPr tIns="864000" bIns="46800" anchor="ctr" anchorCtr="1"/>
          <a:lstStyle>
            <a:lvl1pPr>
              <a:defRPr lang="ko-KR" altLang="en-US" sz="14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10" name="Graphic 3">
            <a:hlinkClick r:id="rId3"/>
            <a:extLst>
              <a:ext uri="{FF2B5EF4-FFF2-40B4-BE49-F238E27FC236}">
                <a16:creationId xmlns:a16="http://schemas.microsoft.com/office/drawing/2014/main" id="{0D5DCE6E-873B-4BC5-B1D4-EC78CA79E2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81775" y="6870375"/>
            <a:ext cx="2239204" cy="246221"/>
          </a:xfrm>
          <a:prstGeom prst="rect">
            <a:avLst/>
          </a:prstGeom>
        </p:spPr>
      </p:pic>
      <p:sp>
        <p:nvSpPr>
          <p:cNvPr id="11" name="TextBox 10">
            <a:hlinkClick r:id="rId6"/>
            <a:extLst>
              <a:ext uri="{FF2B5EF4-FFF2-40B4-BE49-F238E27FC236}">
                <a16:creationId xmlns:a16="http://schemas.microsoft.com/office/drawing/2014/main" id="{C170AF93-E41D-49CD-AB69-50053DBB9FBE}"/>
              </a:ext>
            </a:extLst>
          </p:cNvPr>
          <p:cNvSpPr txBox="1"/>
          <p:nvPr userDrawn="1"/>
        </p:nvSpPr>
        <p:spPr>
          <a:xfrm>
            <a:off x="4171021" y="6850584"/>
            <a:ext cx="17619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8038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E3544A0-0584-4590-875D-DD74101304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1775" y="6870375"/>
            <a:ext cx="2239204" cy="246221"/>
          </a:xfrm>
          <a:prstGeom prst="rect">
            <a:avLst/>
          </a:prstGeom>
        </p:spPr>
      </p:pic>
      <p:sp>
        <p:nvSpPr>
          <p:cNvPr id="5" name="TextBox 4">
            <a:hlinkClick r:id="rId5"/>
            <a:extLst>
              <a:ext uri="{FF2B5EF4-FFF2-40B4-BE49-F238E27FC236}">
                <a16:creationId xmlns:a16="http://schemas.microsoft.com/office/drawing/2014/main" id="{4EDA1AF6-EE55-4410-A16D-636D271B1536}"/>
              </a:ext>
            </a:extLst>
          </p:cNvPr>
          <p:cNvSpPr txBox="1"/>
          <p:nvPr userDrawn="1"/>
        </p:nvSpPr>
        <p:spPr>
          <a:xfrm>
            <a:off x="4171021" y="6850584"/>
            <a:ext cx="17619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165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C3952179-4E40-4273-A893-EDDF6F82AE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1775" y="6870375"/>
            <a:ext cx="2239204" cy="246221"/>
          </a:xfrm>
          <a:prstGeom prst="rect">
            <a:avLst/>
          </a:prstGeom>
        </p:spPr>
      </p:pic>
      <p:sp>
        <p:nvSpPr>
          <p:cNvPr id="5" name="TextBox 4">
            <a:hlinkClick r:id="rId5"/>
            <a:extLst>
              <a:ext uri="{FF2B5EF4-FFF2-40B4-BE49-F238E27FC236}">
                <a16:creationId xmlns:a16="http://schemas.microsoft.com/office/drawing/2014/main" id="{0A01E91E-DF5C-4726-98ED-235346961C8B}"/>
              </a:ext>
            </a:extLst>
          </p:cNvPr>
          <p:cNvSpPr txBox="1"/>
          <p:nvPr userDrawn="1"/>
        </p:nvSpPr>
        <p:spPr>
          <a:xfrm>
            <a:off x="4171021" y="6850584"/>
            <a:ext cx="17619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278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1E06B8A0-3142-415B-9BC2-55197F9ED4CF}"/>
              </a:ext>
            </a:extLst>
          </p:cNvPr>
          <p:cNvSpPr/>
          <p:nvPr/>
        </p:nvSpPr>
        <p:spPr>
          <a:xfrm>
            <a:off x="2722245" y="-5715"/>
            <a:ext cx="7620" cy="7620"/>
          </a:xfrm>
          <a:custGeom>
            <a:avLst/>
            <a:gdLst/>
            <a:ahLst/>
            <a:cxnLst/>
            <a:rect l="l" t="t" r="r" b="b"/>
            <a:pathLst>
              <a:path w="7620" h="7620"/>
            </a:pathLst>
          </a:custGeom>
          <a:solidFill>
            <a:srgbClr val="FFC8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7" name="자유형: 도형 16">
            <a:extLst>
              <a:ext uri="{FF2B5EF4-FFF2-40B4-BE49-F238E27FC236}">
                <a16:creationId xmlns:a16="http://schemas.microsoft.com/office/drawing/2014/main" id="{FC61C61D-D155-4851-98C2-FC64D9C25064}"/>
              </a:ext>
            </a:extLst>
          </p:cNvPr>
          <p:cNvSpPr/>
          <p:nvPr/>
        </p:nvSpPr>
        <p:spPr>
          <a:xfrm>
            <a:off x="3484245" y="-5715"/>
            <a:ext cx="7620" cy="7620"/>
          </a:xfrm>
          <a:custGeom>
            <a:avLst/>
            <a:gdLst/>
            <a:ahLst/>
            <a:cxnLst/>
            <a:rect l="l" t="t" r="r" b="b"/>
            <a:pathLst>
              <a:path w="7620" h="7620"/>
            </a:pathLst>
          </a:custGeom>
          <a:solidFill>
            <a:srgbClr val="FFC8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pic>
        <p:nvPicPr>
          <p:cNvPr id="7" name="Graphic 3">
            <a:hlinkClick r:id="rId2"/>
            <a:extLst>
              <a:ext uri="{FF2B5EF4-FFF2-40B4-BE49-F238E27FC236}">
                <a16:creationId xmlns:a16="http://schemas.microsoft.com/office/drawing/2014/main" id="{5997D42A-6BB6-4780-ACD2-4DA067E1FE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1775" y="6870375"/>
            <a:ext cx="2239204" cy="246221"/>
          </a:xfrm>
          <a:prstGeom prst="rect">
            <a:avLst/>
          </a:prstGeom>
        </p:spPr>
      </p:pic>
      <p:sp>
        <p:nvSpPr>
          <p:cNvPr id="9" name="TextBox 8">
            <a:hlinkClick r:id="rId5"/>
            <a:extLst>
              <a:ext uri="{FF2B5EF4-FFF2-40B4-BE49-F238E27FC236}">
                <a16:creationId xmlns:a16="http://schemas.microsoft.com/office/drawing/2014/main" id="{B1F28EC5-952B-41E8-94CA-C2C4207A29B6}"/>
              </a:ext>
            </a:extLst>
          </p:cNvPr>
          <p:cNvSpPr txBox="1"/>
          <p:nvPr userDrawn="1"/>
        </p:nvSpPr>
        <p:spPr>
          <a:xfrm>
            <a:off x="4171021" y="6850584"/>
            <a:ext cx="17619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DCB97FB-17EC-44AB-AD0B-2F7248D3011C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39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3">
            <a:hlinkClick r:id="rId2"/>
            <a:extLst>
              <a:ext uri="{FF2B5EF4-FFF2-40B4-BE49-F238E27FC236}">
                <a16:creationId xmlns:a16="http://schemas.microsoft.com/office/drawing/2014/main" id="{CD22F4FD-0711-4439-9359-80325F8F5D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1775" y="6870375"/>
            <a:ext cx="2239204" cy="246221"/>
          </a:xfrm>
          <a:prstGeom prst="rect">
            <a:avLst/>
          </a:prstGeom>
        </p:spPr>
      </p:pic>
      <p:sp>
        <p:nvSpPr>
          <p:cNvPr id="9" name="TextBox 8">
            <a:hlinkClick r:id="rId5"/>
            <a:extLst>
              <a:ext uri="{FF2B5EF4-FFF2-40B4-BE49-F238E27FC236}">
                <a16:creationId xmlns:a16="http://schemas.microsoft.com/office/drawing/2014/main" id="{6D187D33-E0CD-47F8-A2FF-7F37B1F8ACF1}"/>
              </a:ext>
            </a:extLst>
          </p:cNvPr>
          <p:cNvSpPr txBox="1"/>
          <p:nvPr userDrawn="1"/>
        </p:nvSpPr>
        <p:spPr>
          <a:xfrm>
            <a:off x="4171021" y="6850584"/>
            <a:ext cx="17619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C9E10D0-6EAC-4656-80B3-2DB4DF580D0A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570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925D5256-7F04-45AF-AFBE-8341FDD89F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0BB48BCE-8B8A-4B0D-894B-200B8D90AAF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945719" y="448733"/>
            <a:ext cx="3624293" cy="596053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  <a:effectLst/>
        </p:spPr>
        <p:txBody>
          <a:bodyPr tIns="864000" bIns="46800" anchor="ctr" anchorCtr="1"/>
          <a:lstStyle>
            <a:lvl1pPr>
              <a:defRPr lang="ko-KR" altLang="en-US" sz="14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7" name="Graphic 3">
            <a:hlinkClick r:id="rId3"/>
            <a:extLst>
              <a:ext uri="{FF2B5EF4-FFF2-40B4-BE49-F238E27FC236}">
                <a16:creationId xmlns:a16="http://schemas.microsoft.com/office/drawing/2014/main" id="{1EB53E80-35B0-43E3-835B-CD8ABA4D00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81775" y="6870375"/>
            <a:ext cx="2239204" cy="246221"/>
          </a:xfrm>
          <a:prstGeom prst="rect">
            <a:avLst/>
          </a:prstGeom>
        </p:spPr>
      </p:pic>
      <p:sp>
        <p:nvSpPr>
          <p:cNvPr id="10" name="TextBox 9">
            <a:hlinkClick r:id="rId6"/>
            <a:extLst>
              <a:ext uri="{FF2B5EF4-FFF2-40B4-BE49-F238E27FC236}">
                <a16:creationId xmlns:a16="http://schemas.microsoft.com/office/drawing/2014/main" id="{D31081BB-5BAC-4482-8530-9E13CF18CCBF}"/>
              </a:ext>
            </a:extLst>
          </p:cNvPr>
          <p:cNvSpPr txBox="1"/>
          <p:nvPr userDrawn="1"/>
        </p:nvSpPr>
        <p:spPr>
          <a:xfrm>
            <a:off x="4171021" y="6850584"/>
            <a:ext cx="17619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5390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42C638E5-57CC-4250-AA18-C85E54ACA5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050D366E-8870-4EB9-A9E2-BA39F723375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53533" y="778933"/>
            <a:ext cx="4616753" cy="530013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  <a:effectLst/>
        </p:spPr>
        <p:txBody>
          <a:bodyPr tIns="864000" bIns="46800" anchor="ctr" anchorCtr="1"/>
          <a:lstStyle>
            <a:lvl1pPr>
              <a:defRPr lang="ko-KR" altLang="en-US" sz="14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9" name="Graphic 3">
            <a:hlinkClick r:id="rId3"/>
            <a:extLst>
              <a:ext uri="{FF2B5EF4-FFF2-40B4-BE49-F238E27FC236}">
                <a16:creationId xmlns:a16="http://schemas.microsoft.com/office/drawing/2014/main" id="{5C607762-4010-4EBC-8D69-6D0C2E9B76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81775" y="6870375"/>
            <a:ext cx="2239204" cy="246221"/>
          </a:xfrm>
          <a:prstGeom prst="rect">
            <a:avLst/>
          </a:prstGeom>
        </p:spPr>
      </p:pic>
      <p:sp>
        <p:nvSpPr>
          <p:cNvPr id="10" name="TextBox 9">
            <a:hlinkClick r:id="rId6"/>
            <a:extLst>
              <a:ext uri="{FF2B5EF4-FFF2-40B4-BE49-F238E27FC236}">
                <a16:creationId xmlns:a16="http://schemas.microsoft.com/office/drawing/2014/main" id="{6DDD37A1-B557-4682-9DE9-2155BBA02075}"/>
              </a:ext>
            </a:extLst>
          </p:cNvPr>
          <p:cNvSpPr txBox="1"/>
          <p:nvPr userDrawn="1"/>
        </p:nvSpPr>
        <p:spPr>
          <a:xfrm>
            <a:off x="4171021" y="6850584"/>
            <a:ext cx="17619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020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3CBD1A1-389D-498E-84CF-3CEC7AF490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050D366E-8870-4EB9-A9E2-BA39F723375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946226" y="489640"/>
            <a:ext cx="1817430" cy="181743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  <a:effectLst/>
        </p:spPr>
        <p:txBody>
          <a:bodyPr tIns="864000" bIns="46800" anchor="ctr" anchorCtr="1"/>
          <a:lstStyle>
            <a:lvl1pPr>
              <a:defRPr lang="ko-KR" altLang="en-US" sz="14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4" name="그림 개체 틀 4">
            <a:extLst>
              <a:ext uri="{FF2B5EF4-FFF2-40B4-BE49-F238E27FC236}">
                <a16:creationId xmlns:a16="http://schemas.microsoft.com/office/drawing/2014/main" id="{6CDFBDCD-D4C8-4E43-BA19-0C080C11C19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946226" y="2532671"/>
            <a:ext cx="1817430" cy="181743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  <a:effectLst/>
        </p:spPr>
        <p:txBody>
          <a:bodyPr tIns="864000" bIns="46800" anchor="ctr" anchorCtr="1"/>
          <a:lstStyle>
            <a:lvl1pPr>
              <a:defRPr lang="ko-KR" altLang="en-US" sz="14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5" name="그림 개체 틀 4">
            <a:extLst>
              <a:ext uri="{FF2B5EF4-FFF2-40B4-BE49-F238E27FC236}">
                <a16:creationId xmlns:a16="http://schemas.microsoft.com/office/drawing/2014/main" id="{54915ABD-0B09-48E1-B3F1-4D8BD299EAD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946226" y="4575702"/>
            <a:ext cx="1817430" cy="181743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  <a:effectLst/>
        </p:spPr>
        <p:txBody>
          <a:bodyPr tIns="864000" bIns="46800" anchor="ctr" anchorCtr="1"/>
          <a:lstStyle>
            <a:lvl1pPr>
              <a:defRPr lang="ko-KR" altLang="en-US" sz="14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10" name="Graphic 3">
            <a:hlinkClick r:id="rId3"/>
            <a:extLst>
              <a:ext uri="{FF2B5EF4-FFF2-40B4-BE49-F238E27FC236}">
                <a16:creationId xmlns:a16="http://schemas.microsoft.com/office/drawing/2014/main" id="{F8BFD5A2-ADFC-4C79-90F7-6701EBAFFB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81775" y="6870375"/>
            <a:ext cx="2239204" cy="246221"/>
          </a:xfrm>
          <a:prstGeom prst="rect">
            <a:avLst/>
          </a:prstGeom>
        </p:spPr>
      </p:pic>
      <p:sp>
        <p:nvSpPr>
          <p:cNvPr id="12" name="TextBox 11">
            <a:hlinkClick r:id="rId6"/>
            <a:extLst>
              <a:ext uri="{FF2B5EF4-FFF2-40B4-BE49-F238E27FC236}">
                <a16:creationId xmlns:a16="http://schemas.microsoft.com/office/drawing/2014/main" id="{E2D2EFE5-19B2-47D7-A97A-212C3C6A2E60}"/>
              </a:ext>
            </a:extLst>
          </p:cNvPr>
          <p:cNvSpPr txBox="1"/>
          <p:nvPr userDrawn="1"/>
        </p:nvSpPr>
        <p:spPr>
          <a:xfrm>
            <a:off x="4171021" y="6850584"/>
            <a:ext cx="17619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691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3EC03790-5CD6-4FE0-86F1-7EBD02F524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050D366E-8870-4EB9-A9E2-BA39F723375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64142" y="616017"/>
            <a:ext cx="5431857" cy="5625966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  <a:effectLst/>
        </p:spPr>
        <p:txBody>
          <a:bodyPr tIns="864000" bIns="46800" anchor="ctr" anchorCtr="1"/>
          <a:lstStyle>
            <a:lvl1pPr>
              <a:defRPr lang="ko-KR" altLang="en-US" sz="14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10" name="Graphic 3">
            <a:hlinkClick r:id="rId3"/>
            <a:extLst>
              <a:ext uri="{FF2B5EF4-FFF2-40B4-BE49-F238E27FC236}">
                <a16:creationId xmlns:a16="http://schemas.microsoft.com/office/drawing/2014/main" id="{D1AFB2CB-A0A6-4E57-BB79-0E8459A4CF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81775" y="6870375"/>
            <a:ext cx="2239204" cy="246221"/>
          </a:xfrm>
          <a:prstGeom prst="rect">
            <a:avLst/>
          </a:prstGeom>
        </p:spPr>
      </p:pic>
      <p:sp>
        <p:nvSpPr>
          <p:cNvPr id="11" name="TextBox 10">
            <a:hlinkClick r:id="rId6"/>
            <a:extLst>
              <a:ext uri="{FF2B5EF4-FFF2-40B4-BE49-F238E27FC236}">
                <a16:creationId xmlns:a16="http://schemas.microsoft.com/office/drawing/2014/main" id="{A7995A99-3A64-4B73-8C70-5B81711824EF}"/>
              </a:ext>
            </a:extLst>
          </p:cNvPr>
          <p:cNvSpPr txBox="1"/>
          <p:nvPr userDrawn="1"/>
        </p:nvSpPr>
        <p:spPr>
          <a:xfrm>
            <a:off x="4171021" y="6850584"/>
            <a:ext cx="17619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524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E8083484-1E94-462E-B17C-482EDA3339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그림 개체 틀 11">
            <a:extLst>
              <a:ext uri="{FF2B5EF4-FFF2-40B4-BE49-F238E27FC236}">
                <a16:creationId xmlns:a16="http://schemas.microsoft.com/office/drawing/2014/main" id="{9C7545F5-5354-483B-8EAB-E4F8D234E4CC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8245773" y="723085"/>
            <a:ext cx="2563220" cy="5415776"/>
          </a:xfrm>
          <a:prstGeom prst="roundRect">
            <a:avLst>
              <a:gd name="adj" fmla="val 11269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8" name="Graphic 3">
            <a:hlinkClick r:id="rId3"/>
            <a:extLst>
              <a:ext uri="{FF2B5EF4-FFF2-40B4-BE49-F238E27FC236}">
                <a16:creationId xmlns:a16="http://schemas.microsoft.com/office/drawing/2014/main" id="{8BC09973-BFB6-44B2-9C2B-0EF6C612D5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81775" y="6870375"/>
            <a:ext cx="2239204" cy="246221"/>
          </a:xfrm>
          <a:prstGeom prst="rect">
            <a:avLst/>
          </a:prstGeom>
        </p:spPr>
      </p:pic>
      <p:sp>
        <p:nvSpPr>
          <p:cNvPr id="9" name="TextBox 8">
            <a:hlinkClick r:id="rId6"/>
            <a:extLst>
              <a:ext uri="{FF2B5EF4-FFF2-40B4-BE49-F238E27FC236}">
                <a16:creationId xmlns:a16="http://schemas.microsoft.com/office/drawing/2014/main" id="{28591A86-EB35-4E15-9F84-DB12DAED1180}"/>
              </a:ext>
            </a:extLst>
          </p:cNvPr>
          <p:cNvSpPr txBox="1"/>
          <p:nvPr userDrawn="1"/>
        </p:nvSpPr>
        <p:spPr>
          <a:xfrm>
            <a:off x="4171021" y="6850584"/>
            <a:ext cx="17619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72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5D4484DD-185C-4BED-A63E-EEC9947488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그림 개체 틀 5">
            <a:extLst>
              <a:ext uri="{FF2B5EF4-FFF2-40B4-BE49-F238E27FC236}">
                <a16:creationId xmlns:a16="http://schemas.microsoft.com/office/drawing/2014/main" id="{848ED417-627D-41FD-820C-0DE853AFF61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45091" y="945615"/>
            <a:ext cx="6633748" cy="4966769"/>
          </a:xfrm>
          <a:prstGeom prst="roundRect">
            <a:avLst>
              <a:gd name="adj" fmla="val 174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8" name="Graphic 3">
            <a:hlinkClick r:id="rId3"/>
            <a:extLst>
              <a:ext uri="{FF2B5EF4-FFF2-40B4-BE49-F238E27FC236}">
                <a16:creationId xmlns:a16="http://schemas.microsoft.com/office/drawing/2014/main" id="{36CE7E11-2873-4025-88FB-8447017C3B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81775" y="6870375"/>
            <a:ext cx="2239204" cy="246221"/>
          </a:xfrm>
          <a:prstGeom prst="rect">
            <a:avLst/>
          </a:prstGeom>
        </p:spPr>
      </p:pic>
      <p:sp>
        <p:nvSpPr>
          <p:cNvPr id="9" name="TextBox 8">
            <a:hlinkClick r:id="rId6"/>
            <a:extLst>
              <a:ext uri="{FF2B5EF4-FFF2-40B4-BE49-F238E27FC236}">
                <a16:creationId xmlns:a16="http://schemas.microsoft.com/office/drawing/2014/main" id="{DEB167AB-1AC6-48CA-8BD8-81A40D52D543}"/>
              </a:ext>
            </a:extLst>
          </p:cNvPr>
          <p:cNvSpPr txBox="1"/>
          <p:nvPr userDrawn="1"/>
        </p:nvSpPr>
        <p:spPr>
          <a:xfrm>
            <a:off x="4171021" y="6850584"/>
            <a:ext cx="17619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8074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1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703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687" r:id="rId18"/>
    <p:sldLayoutId id="2147483664" r:id="rId19"/>
  </p:sldLayoutIdLst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101363" y="2724306"/>
            <a:ext cx="8194430" cy="923330"/>
          </a:xfrm>
          <a:prstGeom prst="rect">
            <a:avLst/>
          </a:prstGeom>
          <a:solidFill>
            <a:srgbClr val="0507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endParaRPr lang="ru-RU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FFBEE1-083C-4223-BD05-8B41B8C984F8}"/>
              </a:ext>
            </a:extLst>
          </p:cNvPr>
          <p:cNvSpPr txBox="1"/>
          <p:nvPr/>
        </p:nvSpPr>
        <p:spPr>
          <a:xfrm>
            <a:off x="1993001" y="1946994"/>
            <a:ext cx="8422718" cy="175432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ru-RU" altLang="ko-KR" sz="4400" dirty="0">
                <a:latin typeface="Bahnschrift" panose="020B0502040204020203" pitchFamily="34" charset="0"/>
                <a:cs typeface="Arial" panose="020B0604020202020204" pitchFamily="34" charset="0"/>
              </a:rPr>
              <a:t>проект </a:t>
            </a:r>
            <a:endParaRPr lang="en-US" altLang="ko-KR" sz="4400" dirty="0">
              <a:latin typeface="Bahnschrift" panose="020B0502040204020203" pitchFamily="34" charset="0"/>
              <a:cs typeface="Arial" panose="020B0604020202020204" pitchFamily="34" charset="0"/>
            </a:endParaRPr>
          </a:p>
          <a:p>
            <a:pPr algn="ctr"/>
            <a:r>
              <a:rPr lang="ru-RU" altLang="ko-KR" sz="6000" b="1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ИГРА В ЖИЗНЬ НА C++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F6385E-3A72-41AF-9819-33A09F5F4F4D}"/>
              </a:ext>
            </a:extLst>
          </p:cNvPr>
          <p:cNvSpPr txBox="1"/>
          <p:nvPr/>
        </p:nvSpPr>
        <p:spPr>
          <a:xfrm>
            <a:off x="3595109" y="5292139"/>
            <a:ext cx="8377940" cy="4001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ru-RU" altLang="ko-KR" sz="2000" dirty="0">
                <a:latin typeface="Bahnschrift" panose="020B0502040204020203" pitchFamily="34" charset="0"/>
                <a:cs typeface="Arial" panose="020B0604020202020204" pitchFamily="34" charset="0"/>
              </a:rPr>
              <a:t>Работу выполнила: Бородина А.С. 09-322</a:t>
            </a:r>
            <a:endParaRPr lang="ko-KR" altLang="en-US" sz="2000" dirty="0">
              <a:latin typeface="Bahnschrift" panose="020B0502040204020203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5140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BE00AB2A-B437-4696-927E-FD9000D3C8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769" y="1204557"/>
            <a:ext cx="8611400" cy="4611832"/>
          </a:xfrm>
          <a:prstGeom prst="rect">
            <a:avLst/>
          </a:prstGeom>
          <a:effectLst>
            <a:outerShdw blurRad="38100" sx="101000" sy="101000" algn="ctr" rotWithShape="0">
              <a:prstClr val="black">
                <a:alpha val="23000"/>
              </a:prstClr>
            </a:outerShdw>
          </a:effectLst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459B227A-4B7B-4F7E-9731-71040D1C17B3}"/>
              </a:ext>
            </a:extLst>
          </p:cNvPr>
          <p:cNvSpPr/>
          <p:nvPr/>
        </p:nvSpPr>
        <p:spPr>
          <a:xfrm rot="5400000">
            <a:off x="47602" y="1667326"/>
            <a:ext cx="792000" cy="157404"/>
          </a:xfrm>
          <a:prstGeom prst="rect">
            <a:avLst/>
          </a:prstGeom>
          <a:solidFill>
            <a:srgbClr val="0507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 sz="20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22304" y="2728901"/>
            <a:ext cx="3113353" cy="1077218"/>
          </a:xfrm>
          <a:prstGeom prst="rect">
            <a:avLst/>
          </a:prstGeom>
          <a:solidFill>
            <a:srgbClr val="0507FF"/>
          </a:solidFill>
        </p:spPr>
        <p:txBody>
          <a:bodyPr wrap="none" rtlCol="0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ahnschrift" panose="020B0502040204020203" pitchFamily="34" charset="0"/>
              </a:rPr>
              <a:t>ГРАФИЧЕСКИЙ</a:t>
            </a:r>
          </a:p>
          <a:p>
            <a:pPr algn="ctr"/>
            <a:r>
              <a:rPr lang="ru-RU" sz="3200" dirty="0">
                <a:solidFill>
                  <a:schemeClr val="bg1"/>
                </a:solidFill>
                <a:latin typeface="Bahnschrift" panose="020B0502040204020203" pitchFamily="34" charset="0"/>
              </a:rPr>
              <a:t> ИНТЕРФЕЙС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6669" y="1322179"/>
            <a:ext cx="7135600" cy="4013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38637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839055" y="2081886"/>
            <a:ext cx="851388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2000" dirty="0">
              <a:latin typeface="Bahnschrift" panose="020B0502040204020203" pitchFamily="34" charset="0"/>
            </a:endParaRPr>
          </a:p>
          <a:p>
            <a:r>
              <a:rPr lang="ru-RU" sz="2000" dirty="0">
                <a:latin typeface="Bahnschrift" panose="020B0502040204020203" pitchFamily="34" charset="0"/>
              </a:rPr>
              <a:t>Реализовано ядро симуляции с поддержкой всех правил.</a:t>
            </a:r>
          </a:p>
          <a:p>
            <a:endParaRPr lang="ru-RU" sz="2000" dirty="0">
              <a:latin typeface="Bahnschrift" panose="020B0502040204020203" pitchFamily="34" charset="0"/>
            </a:endParaRPr>
          </a:p>
          <a:p>
            <a:r>
              <a:rPr lang="ru-RU" sz="2000" dirty="0">
                <a:latin typeface="Bahnschrift" panose="020B0502040204020203" pitchFamily="34" charset="0"/>
              </a:rPr>
              <a:t>Создан интерфейс с возможностью интерактивного редактирования поля.</a:t>
            </a:r>
          </a:p>
          <a:p>
            <a:endParaRPr lang="ru-RU" sz="2000" dirty="0">
              <a:latin typeface="Bahnschrift" panose="020B0502040204020203" pitchFamily="34" charset="0"/>
            </a:endParaRPr>
          </a:p>
          <a:p>
            <a:r>
              <a:rPr lang="ru-RU" sz="2000" dirty="0">
                <a:latin typeface="Bahnschrift" panose="020B0502040204020203" pitchFamily="34" charset="0"/>
              </a:rPr>
              <a:t>Добавлены полезные функции: сохранение состояний, </a:t>
            </a:r>
          </a:p>
          <a:p>
            <a:r>
              <a:rPr lang="ru-RU" sz="2000" dirty="0">
                <a:latin typeface="Bahnschrift" panose="020B0502040204020203" pitchFamily="34" charset="0"/>
              </a:rPr>
              <a:t>предустановленные паттерны, регулировка скорости.</a:t>
            </a:r>
          </a:p>
          <a:p>
            <a:endParaRPr lang="ru-RU" sz="2000" dirty="0">
              <a:latin typeface="Bahnschrif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334414" y="1452127"/>
            <a:ext cx="9523169" cy="461665"/>
          </a:xfrm>
          <a:prstGeom prst="rect">
            <a:avLst/>
          </a:prstGeom>
          <a:ln w="19050">
            <a:solidFill>
              <a:srgbClr val="0507FF"/>
            </a:solidFill>
          </a:ln>
        </p:spPr>
        <p:txBody>
          <a:bodyPr wrap="square">
            <a:spAutoFit/>
          </a:bodyPr>
          <a:lstStyle/>
          <a:p>
            <a:pPr lvl="0" algn="ctr"/>
            <a:r>
              <a:rPr lang="ru-RU" sz="2400" dirty="0">
                <a:solidFill>
                  <a:prstClr val="black"/>
                </a:solidFill>
                <a:latin typeface="Bahnschrift" panose="020B0502040204020203" pitchFamily="34" charset="0"/>
              </a:rPr>
              <a:t>Проект "Игра Жизнь" успешно реализован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1334413" y="2391996"/>
            <a:ext cx="383929" cy="395654"/>
          </a:xfrm>
          <a:prstGeom prst="roundRect">
            <a:avLst/>
          </a:prstGeom>
          <a:solidFill>
            <a:srgbClr val="0507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ru-RU" sz="2000" dirty="0">
                <a:solidFill>
                  <a:schemeClr val="bg1"/>
                </a:solidFill>
                <a:latin typeface="+mj-lt"/>
              </a:rPr>
              <a:t>1</a:t>
            </a:r>
          </a:p>
        </p:txBody>
      </p:sp>
      <p:sp>
        <p:nvSpPr>
          <p:cNvPr id="34" name="Скругленный прямоугольник 33"/>
          <p:cNvSpPr/>
          <p:nvPr/>
        </p:nvSpPr>
        <p:spPr>
          <a:xfrm>
            <a:off x="1334412" y="3138128"/>
            <a:ext cx="383929" cy="430335"/>
          </a:xfrm>
          <a:prstGeom prst="roundRect">
            <a:avLst/>
          </a:prstGeom>
          <a:solidFill>
            <a:srgbClr val="0507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ru-RU" sz="2000" dirty="0">
                <a:solidFill>
                  <a:schemeClr val="bg1"/>
                </a:solidFill>
                <a:latin typeface="+mj-lt"/>
              </a:rPr>
              <a:t>2</a:t>
            </a:r>
          </a:p>
        </p:txBody>
      </p:sp>
      <p:sp>
        <p:nvSpPr>
          <p:cNvPr id="35" name="Скругленный прямоугольник 34"/>
          <p:cNvSpPr/>
          <p:nvPr/>
        </p:nvSpPr>
        <p:spPr>
          <a:xfrm>
            <a:off x="1334413" y="4070349"/>
            <a:ext cx="383929" cy="395654"/>
          </a:xfrm>
          <a:prstGeom prst="roundRect">
            <a:avLst/>
          </a:prstGeom>
          <a:solidFill>
            <a:srgbClr val="0507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ru-RU" sz="2000" dirty="0">
                <a:solidFill>
                  <a:schemeClr val="bg1"/>
                </a:solidFill>
                <a:latin typeface="+mj-lt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708904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459B227A-4B7B-4F7E-9731-71040D1C17B3}"/>
              </a:ext>
            </a:extLst>
          </p:cNvPr>
          <p:cNvSpPr/>
          <p:nvPr/>
        </p:nvSpPr>
        <p:spPr>
          <a:xfrm rot="5400000">
            <a:off x="-227245" y="1349176"/>
            <a:ext cx="1384995" cy="200709"/>
          </a:xfrm>
          <a:prstGeom prst="rect">
            <a:avLst/>
          </a:prstGeom>
          <a:solidFill>
            <a:srgbClr val="0507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 sz="20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4562573" y="2752631"/>
            <a:ext cx="720208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dirty="0">
                <a:latin typeface="Bahnschrift" panose="020B0502040204020203" pitchFamily="34" charset="0"/>
              </a:rPr>
              <a:t>Место действия — размеченная на клетки плоскость. </a:t>
            </a:r>
          </a:p>
          <a:p>
            <a:pPr algn="ctr"/>
            <a:r>
              <a:rPr lang="ru-RU" sz="2000" dirty="0">
                <a:latin typeface="Bahnschrift" panose="020B0502040204020203" pitchFamily="34" charset="0"/>
              </a:rPr>
              <a:t>Каждая клетка имеет восемь соседей и может находиться в двух состояниях: быть «живой» (заполненной) или </a:t>
            </a:r>
          </a:p>
          <a:p>
            <a:pPr algn="ctr"/>
            <a:r>
              <a:rPr lang="ru-RU" sz="2000" dirty="0">
                <a:latin typeface="Bahnschrift" panose="020B0502040204020203" pitchFamily="34" charset="0"/>
              </a:rPr>
              <a:t>«мёртвой» (пустой).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794615" y="757032"/>
            <a:ext cx="1069665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b="1" dirty="0">
                <a:solidFill>
                  <a:srgbClr val="5757F4"/>
                </a:solidFill>
                <a:latin typeface="Bahnschrift" panose="020B0502040204020203" pitchFamily="34" charset="0"/>
              </a:rPr>
              <a:t>«ИГРА В ЖИЗНЬ»</a:t>
            </a:r>
            <a:r>
              <a:rPr lang="ru-RU" sz="2800" b="1" dirty="0">
                <a:latin typeface="Bahnschrift" panose="020B0502040204020203" pitchFamily="34" charset="0"/>
              </a:rPr>
              <a:t> — клеточный автомат, игра, в которой </a:t>
            </a:r>
          </a:p>
          <a:p>
            <a:pPr algn="ctr"/>
            <a:r>
              <a:rPr lang="ru-RU" sz="2800" b="1" dirty="0">
                <a:latin typeface="Bahnschrift" panose="020B0502040204020203" pitchFamily="34" charset="0"/>
              </a:rPr>
              <a:t>создаётся начальное состояние клеток, а человек лишь </a:t>
            </a:r>
          </a:p>
          <a:p>
            <a:pPr algn="ctr"/>
            <a:r>
              <a:rPr lang="ru-RU" sz="2800" b="1" dirty="0">
                <a:latin typeface="Bahnschrift" panose="020B0502040204020203" pitchFamily="34" charset="0"/>
              </a:rPr>
              <a:t>наблюдает за его развитием. </a:t>
            </a:r>
          </a:p>
        </p:txBody>
      </p:sp>
      <p:cxnSp>
        <p:nvCxnSpPr>
          <p:cNvPr id="22" name="Прямая соединительная линия 21"/>
          <p:cNvCxnSpPr/>
          <p:nvPr/>
        </p:nvCxnSpPr>
        <p:spPr>
          <a:xfrm>
            <a:off x="209550" y="2615878"/>
            <a:ext cx="117355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1105416-BB25-751F-07E6-B88CC8B67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615" y="2615878"/>
            <a:ext cx="3630299" cy="364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988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1EA1AA-D52C-159E-0409-153E003567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59A5B5-2B0E-0BD9-804C-8A393AFC00FC}"/>
              </a:ext>
            </a:extLst>
          </p:cNvPr>
          <p:cNvSpPr/>
          <p:nvPr/>
        </p:nvSpPr>
        <p:spPr>
          <a:xfrm rot="5400000">
            <a:off x="38175" y="892865"/>
            <a:ext cx="792000" cy="157404"/>
          </a:xfrm>
          <a:prstGeom prst="rect">
            <a:avLst/>
          </a:prstGeom>
          <a:solidFill>
            <a:srgbClr val="0507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 sz="20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82864ED5-B3D7-70EB-CDED-44DC0B3CB2EE}"/>
              </a:ext>
            </a:extLst>
          </p:cNvPr>
          <p:cNvSpPr/>
          <p:nvPr/>
        </p:nvSpPr>
        <p:spPr>
          <a:xfrm>
            <a:off x="649931" y="5295315"/>
            <a:ext cx="1094211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Bahnschrift" panose="020B0502040204020203" pitchFamily="34" charset="0"/>
              </a:rPr>
              <a:t>Игра прекращается, если на поле не останется ни одной «живой» клетки, конфигурация на </a:t>
            </a:r>
          </a:p>
          <a:p>
            <a:pPr algn="ctr"/>
            <a:r>
              <a:rPr lang="ru-RU" dirty="0">
                <a:latin typeface="Bahnschrift" panose="020B0502040204020203" pitchFamily="34" charset="0"/>
              </a:rPr>
              <a:t>очередном шаге в точности повторит себя же на одном из более ранних шагов или при очередном шаге ни одна из клеток не меняет своего состояния. 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A8893474-6486-AE08-DE12-0F5CC4D8EE26}"/>
              </a:ext>
            </a:extLst>
          </p:cNvPr>
          <p:cNvSpPr/>
          <p:nvPr/>
        </p:nvSpPr>
        <p:spPr>
          <a:xfrm>
            <a:off x="794615" y="729066"/>
            <a:ext cx="3047712" cy="523220"/>
          </a:xfrm>
          <a:prstGeom prst="rect">
            <a:avLst/>
          </a:prstGeom>
          <a:solidFill>
            <a:srgbClr val="0507FF"/>
          </a:solidFill>
        </p:spPr>
        <p:txBody>
          <a:bodyPr wrap="square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  <a:latin typeface="Bahnschrift" panose="020B0502040204020203" pitchFamily="34" charset="0"/>
              </a:rPr>
              <a:t>ПРАВИЛА ИГРЫ: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E1832B9-E337-BD27-1878-EC12A2A71F43}"/>
              </a:ext>
            </a:extLst>
          </p:cNvPr>
          <p:cNvSpPr/>
          <p:nvPr/>
        </p:nvSpPr>
        <p:spPr>
          <a:xfrm>
            <a:off x="1429081" y="2179545"/>
            <a:ext cx="3329450" cy="2462213"/>
          </a:xfrm>
          <a:prstGeom prst="rect">
            <a:avLst/>
          </a:prstGeom>
          <a:noFill/>
          <a:ln w="12700">
            <a:solidFill>
              <a:srgbClr val="5757F4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ru-RU" sz="2200" b="1" dirty="0">
                <a:latin typeface="Bahnschrift" panose="020B0502040204020203" pitchFamily="34" charset="0"/>
              </a:rPr>
              <a:t>Каждое следующее</a:t>
            </a:r>
          </a:p>
          <a:p>
            <a:pPr algn="ctr"/>
            <a:r>
              <a:rPr lang="ru-RU" sz="2200" b="1" dirty="0">
                <a:latin typeface="Bahnschrift" panose="020B0502040204020203" pitchFamily="34" charset="0"/>
              </a:rPr>
              <a:t>поколение </a:t>
            </a:r>
          </a:p>
          <a:p>
            <a:pPr algn="ctr"/>
            <a:r>
              <a:rPr lang="ru-RU" sz="2200" b="1" dirty="0">
                <a:latin typeface="Bahnschrift" panose="020B0502040204020203" pitchFamily="34" charset="0"/>
              </a:rPr>
              <a:t>рассчитывается </a:t>
            </a:r>
          </a:p>
          <a:p>
            <a:pPr algn="ctr"/>
            <a:r>
              <a:rPr lang="ru-RU" sz="2200" b="1" dirty="0">
                <a:latin typeface="Bahnschrift" panose="020B0502040204020203" pitchFamily="34" charset="0"/>
              </a:rPr>
              <a:t>на основе </a:t>
            </a:r>
          </a:p>
          <a:p>
            <a:pPr algn="ctr"/>
            <a:r>
              <a:rPr lang="ru-RU" sz="2200" b="1" dirty="0">
                <a:latin typeface="Bahnschrift" panose="020B0502040204020203" pitchFamily="34" charset="0"/>
              </a:rPr>
              <a:t>предыдущего </a:t>
            </a:r>
          </a:p>
          <a:p>
            <a:pPr algn="ctr"/>
            <a:r>
              <a:rPr lang="ru-RU" sz="2200" b="1" dirty="0">
                <a:latin typeface="Bahnschrift" panose="020B0502040204020203" pitchFamily="34" charset="0"/>
              </a:rPr>
              <a:t>по следующим </a:t>
            </a:r>
          </a:p>
          <a:p>
            <a:pPr algn="ctr"/>
            <a:r>
              <a:rPr lang="ru-RU" sz="2200" b="1" dirty="0">
                <a:latin typeface="Bahnschrift" panose="020B0502040204020203" pitchFamily="34" charset="0"/>
              </a:rPr>
              <a:t>правилам:</a:t>
            </a:r>
          </a:p>
        </p:txBody>
      </p:sp>
      <p:sp>
        <p:nvSpPr>
          <p:cNvPr id="11" name="Стрелка вправо 10">
            <a:extLst>
              <a:ext uri="{FF2B5EF4-FFF2-40B4-BE49-F238E27FC236}">
                <a16:creationId xmlns:a16="http://schemas.microsoft.com/office/drawing/2014/main" id="{C7A26130-9A18-7A73-4A82-A56FB10EF948}"/>
              </a:ext>
            </a:extLst>
          </p:cNvPr>
          <p:cNvSpPr/>
          <p:nvPr/>
        </p:nvSpPr>
        <p:spPr>
          <a:xfrm>
            <a:off x="4829306" y="3121932"/>
            <a:ext cx="1568898" cy="329887"/>
          </a:xfrm>
          <a:prstGeom prst="rightArrow">
            <a:avLst/>
          </a:prstGeom>
          <a:solidFill>
            <a:srgbClr val="0507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endParaRPr lang="ru-RU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Стрелка вправо 15">
            <a:extLst>
              <a:ext uri="{FF2B5EF4-FFF2-40B4-BE49-F238E27FC236}">
                <a16:creationId xmlns:a16="http://schemas.microsoft.com/office/drawing/2014/main" id="{90963E6A-B51C-F203-1D68-D7B1D6CC7645}"/>
              </a:ext>
            </a:extLst>
          </p:cNvPr>
          <p:cNvSpPr/>
          <p:nvPr/>
        </p:nvSpPr>
        <p:spPr>
          <a:xfrm>
            <a:off x="4829306" y="4068227"/>
            <a:ext cx="1571544" cy="329887"/>
          </a:xfrm>
          <a:prstGeom prst="rightArrow">
            <a:avLst/>
          </a:prstGeom>
          <a:solidFill>
            <a:srgbClr val="0507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endParaRPr lang="ru-RU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970E32D3-E710-2903-26C9-8D3AA4B66381}"/>
              </a:ext>
            </a:extLst>
          </p:cNvPr>
          <p:cNvSpPr/>
          <p:nvPr/>
        </p:nvSpPr>
        <p:spPr>
          <a:xfrm>
            <a:off x="6450954" y="2942619"/>
            <a:ext cx="5042705" cy="646331"/>
          </a:xfrm>
          <a:prstGeom prst="rect">
            <a:avLst/>
          </a:prstGeom>
          <a:ln>
            <a:solidFill>
              <a:srgbClr val="0507FF"/>
            </a:solidFill>
          </a:ln>
        </p:spPr>
        <p:txBody>
          <a:bodyPr wrap="square">
            <a:spAutoFit/>
          </a:bodyPr>
          <a:lstStyle/>
          <a:p>
            <a:r>
              <a:rPr lang="ru-RU" dirty="0">
                <a:latin typeface="Bahnschrift" panose="020B0502040204020203" pitchFamily="34" charset="0"/>
              </a:rPr>
              <a:t>если у живой клетки есть две или три живые соседки, то эта клетка продолжает жить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A282E30-B294-61C3-7A9E-460B6B99447C}"/>
              </a:ext>
            </a:extLst>
          </p:cNvPr>
          <p:cNvSpPr/>
          <p:nvPr/>
        </p:nvSpPr>
        <p:spPr>
          <a:xfrm>
            <a:off x="6450954" y="3797950"/>
            <a:ext cx="5089002" cy="1200329"/>
          </a:xfrm>
          <a:prstGeom prst="rect">
            <a:avLst/>
          </a:prstGeom>
          <a:ln>
            <a:solidFill>
              <a:srgbClr val="0507FF"/>
            </a:solidFill>
          </a:ln>
        </p:spPr>
        <p:txBody>
          <a:bodyPr wrap="square">
            <a:spAutoFit/>
          </a:bodyPr>
          <a:lstStyle/>
          <a:p>
            <a:r>
              <a:rPr lang="ru-RU" dirty="0">
                <a:latin typeface="Bahnschrift" panose="020B0502040204020203" pitchFamily="34" charset="0"/>
              </a:rPr>
              <a:t>в противном случае (если живых соседей </a:t>
            </a:r>
          </a:p>
          <a:p>
            <a:r>
              <a:rPr lang="ru-RU" dirty="0">
                <a:latin typeface="Bahnschrift" panose="020B0502040204020203" pitchFamily="34" charset="0"/>
              </a:rPr>
              <a:t>меньше двух или больше трёх) клетка </a:t>
            </a:r>
          </a:p>
          <a:p>
            <a:r>
              <a:rPr lang="ru-RU" dirty="0">
                <a:latin typeface="Bahnschrift" panose="020B0502040204020203" pitchFamily="34" charset="0"/>
              </a:rPr>
              <a:t>умирает («от одиночества» или «от </a:t>
            </a:r>
          </a:p>
          <a:p>
            <a:r>
              <a:rPr lang="ru-RU" dirty="0">
                <a:latin typeface="Bahnschrift" panose="020B0502040204020203" pitchFamily="34" charset="0"/>
              </a:rPr>
              <a:t>перенаселённости»)</a:t>
            </a: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A0B7814E-F0EA-F799-CCF4-410BC4EFC93D}"/>
              </a:ext>
            </a:extLst>
          </p:cNvPr>
          <p:cNvCxnSpPr/>
          <p:nvPr/>
        </p:nvCxnSpPr>
        <p:spPr>
          <a:xfrm>
            <a:off x="71005" y="1525987"/>
            <a:ext cx="117355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Стрелка вправо 10">
            <a:extLst>
              <a:ext uri="{FF2B5EF4-FFF2-40B4-BE49-F238E27FC236}">
                <a16:creationId xmlns:a16="http://schemas.microsoft.com/office/drawing/2014/main" id="{237BD2EF-31ED-F76E-CE23-A0607EFE67F5}"/>
              </a:ext>
            </a:extLst>
          </p:cNvPr>
          <p:cNvSpPr/>
          <p:nvPr/>
        </p:nvSpPr>
        <p:spPr>
          <a:xfrm>
            <a:off x="4829306" y="2285736"/>
            <a:ext cx="1568898" cy="329887"/>
          </a:xfrm>
          <a:prstGeom prst="rightArrow">
            <a:avLst/>
          </a:prstGeom>
          <a:solidFill>
            <a:srgbClr val="0507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endParaRPr lang="ru-RU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00AE26B7-2A49-6277-39BA-E27C5A497778}"/>
              </a:ext>
            </a:extLst>
          </p:cNvPr>
          <p:cNvSpPr/>
          <p:nvPr/>
        </p:nvSpPr>
        <p:spPr>
          <a:xfrm>
            <a:off x="6450955" y="1801233"/>
            <a:ext cx="5042705" cy="923330"/>
          </a:xfrm>
          <a:prstGeom prst="rect">
            <a:avLst/>
          </a:prstGeom>
          <a:ln>
            <a:solidFill>
              <a:srgbClr val="0507FF"/>
            </a:solidFill>
          </a:ln>
        </p:spPr>
        <p:txBody>
          <a:bodyPr wrap="square">
            <a:spAutoFit/>
          </a:bodyPr>
          <a:lstStyle/>
          <a:p>
            <a:r>
              <a:rPr lang="ru-RU" dirty="0">
                <a:latin typeface="Bahnschrift" panose="020B0502040204020203" pitchFamily="34" charset="0"/>
              </a:rPr>
              <a:t>если в пустой (мёртвой) клетке, с которой </a:t>
            </a:r>
          </a:p>
          <a:p>
            <a:r>
              <a:rPr lang="ru-RU" dirty="0">
                <a:latin typeface="Bahnschrift" panose="020B0502040204020203" pitchFamily="34" charset="0"/>
              </a:rPr>
              <a:t>соседствуют три живые клетки, зарождается жизнь.</a:t>
            </a:r>
          </a:p>
        </p:txBody>
      </p:sp>
    </p:spTree>
    <p:extLst>
      <p:ext uri="{BB962C8B-B14F-4D97-AF65-F5344CB8AC3E}">
        <p14:creationId xmlns:p14="http://schemas.microsoft.com/office/powerpoint/2010/main" val="1298449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араллелограмм 4"/>
          <p:cNvSpPr/>
          <p:nvPr/>
        </p:nvSpPr>
        <p:spPr>
          <a:xfrm>
            <a:off x="2584944" y="1415549"/>
            <a:ext cx="2751992" cy="958005"/>
          </a:xfrm>
          <a:prstGeom prst="parallelogram">
            <a:avLst/>
          </a:prstGeom>
          <a:solidFill>
            <a:srgbClr val="0507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endParaRPr lang="ru-RU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690457" y="1279009"/>
            <a:ext cx="246184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i="1" dirty="0">
                <a:solidFill>
                  <a:schemeClr val="bg1"/>
                </a:solidFill>
                <a:latin typeface="Bahnschrift" panose="020B0502040204020203" pitchFamily="34" charset="0"/>
              </a:rPr>
              <a:t>ЦЕЛЬ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861647" y="2813181"/>
            <a:ext cx="10410092" cy="954107"/>
          </a:xfrm>
          <a:prstGeom prst="rect">
            <a:avLst/>
          </a:prstGeom>
          <a:ln w="28575">
            <a:solidFill>
              <a:srgbClr val="0507FF"/>
            </a:solidFill>
            <a:prstDash val="solid"/>
          </a:ln>
        </p:spPr>
        <p:txBody>
          <a:bodyPr wrap="square">
            <a:spAutoFit/>
          </a:bodyPr>
          <a:lstStyle/>
          <a:p>
            <a:pPr algn="ctr"/>
            <a:r>
              <a:rPr lang="ru-RU" sz="2800" dirty="0">
                <a:latin typeface="Bahnschrift" panose="020B0502040204020203" pitchFamily="34" charset="0"/>
              </a:rPr>
              <a:t>Разработать программу, моделирующую клеточный </a:t>
            </a:r>
          </a:p>
          <a:p>
            <a:pPr algn="ctr"/>
            <a:r>
              <a:rPr lang="ru-RU" sz="2800" dirty="0">
                <a:latin typeface="Bahnschrift" panose="020B0502040204020203" pitchFamily="34" charset="0"/>
              </a:rPr>
              <a:t>автомат "Игра в Жизнь" Джона Конвея.</a:t>
            </a:r>
          </a:p>
        </p:txBody>
      </p:sp>
    </p:spTree>
    <p:extLst>
      <p:ext uri="{BB962C8B-B14F-4D97-AF65-F5344CB8AC3E}">
        <p14:creationId xmlns:p14="http://schemas.microsoft.com/office/powerpoint/2010/main" val="130928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Параллелограмм 38"/>
          <p:cNvSpPr/>
          <p:nvPr/>
        </p:nvSpPr>
        <p:spPr>
          <a:xfrm>
            <a:off x="1521060" y="738551"/>
            <a:ext cx="4510448" cy="958005"/>
          </a:xfrm>
          <a:prstGeom prst="parallelogram">
            <a:avLst/>
          </a:prstGeom>
          <a:solidFill>
            <a:srgbClr val="0507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endParaRPr lang="ru-RU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850771" y="610803"/>
            <a:ext cx="400928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i="1" dirty="0">
                <a:solidFill>
                  <a:schemeClr val="bg1"/>
                </a:solidFill>
                <a:latin typeface="Bahnschrift" panose="020B0502040204020203" pitchFamily="34" charset="0"/>
              </a:rPr>
              <a:t>ЗАДАЧИ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1521060" y="2156899"/>
            <a:ext cx="9339738" cy="3416320"/>
          </a:xfrm>
          <a:prstGeom prst="rect">
            <a:avLst/>
          </a:prstGeom>
          <a:ln w="28575">
            <a:solidFill>
              <a:srgbClr val="0507FF"/>
            </a:solidFill>
          </a:ln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>
                <a:latin typeface="Bahnschrift" panose="020B0502040204020203" pitchFamily="34" charset="0"/>
              </a:rPr>
              <a:t>Разработать ядро симуляции</a:t>
            </a:r>
            <a:r>
              <a:rPr lang="en-US" dirty="0">
                <a:latin typeface="Bahnschrift" panose="020B0502040204020203" pitchFamily="34" charset="0"/>
              </a:rPr>
              <a:t>:</a:t>
            </a:r>
            <a:endParaRPr lang="ru-RU" dirty="0">
              <a:latin typeface="Bahnschrift" panose="020B0502040204020203" pitchFamily="34" charset="0"/>
            </a:endParaRPr>
          </a:p>
          <a:p>
            <a:pPr marL="400050" indent="-400050">
              <a:buFont typeface="Wingdings" panose="05000000000000000000" pitchFamily="2" charset="2"/>
              <a:buChar char="q"/>
            </a:pPr>
            <a:r>
              <a:rPr lang="ru-RU" dirty="0">
                <a:latin typeface="Bahnschrift" panose="020B0502040204020203" pitchFamily="34" charset="0"/>
              </a:rPr>
              <a:t>Реализовать клеточное поле и алгоритм обновления состояний по правилам </a:t>
            </a:r>
          </a:p>
          <a:p>
            <a:r>
              <a:rPr lang="ru-RU" dirty="0">
                <a:latin typeface="Bahnschrift" panose="020B0502040204020203" pitchFamily="34" charset="0"/>
              </a:rPr>
              <a:t>Конвея.</a:t>
            </a:r>
          </a:p>
          <a:p>
            <a:pPr marL="400050" indent="-400050">
              <a:buFont typeface="Wingdings" panose="05000000000000000000" pitchFamily="2" charset="2"/>
              <a:buChar char="q"/>
            </a:pPr>
            <a:r>
              <a:rPr lang="ru-RU" dirty="0">
                <a:latin typeface="Bahnschrift" panose="020B0502040204020203" pitchFamily="34" charset="0"/>
              </a:rPr>
              <a:t>Обеспечить корректную обработку границ (замкнутость/открытость)</a:t>
            </a:r>
          </a:p>
          <a:p>
            <a:pPr marL="342900" indent="-342900">
              <a:buFont typeface="+mj-lt"/>
              <a:buAutoNum type="arabicPeriod" startAt="2"/>
            </a:pPr>
            <a:r>
              <a:rPr lang="ru-RU" dirty="0">
                <a:latin typeface="Bahnschrift" panose="020B0502040204020203" pitchFamily="34" charset="0"/>
              </a:rPr>
              <a:t>Создать интерактивный интерфейс</a:t>
            </a:r>
            <a:r>
              <a:rPr lang="en-US" dirty="0">
                <a:latin typeface="Bahnschrift" panose="020B0502040204020203" pitchFamily="34" charset="0"/>
              </a:rPr>
              <a:t>:</a:t>
            </a:r>
            <a:endParaRPr lang="ru-RU" dirty="0">
              <a:latin typeface="Bahnschrift" panose="020B0502040204020203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ru-RU" dirty="0">
                <a:latin typeface="Bahnschrift" panose="020B0502040204020203" pitchFamily="34" charset="0"/>
              </a:rPr>
              <a:t>Визуализировать поле и клетки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ru-RU" dirty="0">
                <a:latin typeface="Bahnschrift" panose="020B0502040204020203" pitchFamily="34" charset="0"/>
              </a:rPr>
              <a:t>Отображение текущего состояния игры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ru-RU" dirty="0">
                <a:latin typeface="Bahnschrift" panose="020B0502040204020203" pitchFamily="34" charset="0"/>
              </a:rPr>
              <a:t>Добавить управление: пауза, сброс, ручное добавление/удаление клеток, </a:t>
            </a:r>
          </a:p>
          <a:p>
            <a:r>
              <a:rPr lang="ru-RU" dirty="0">
                <a:latin typeface="Bahnschrift" panose="020B0502040204020203" pitchFamily="34" charset="0"/>
              </a:rPr>
              <a:t>изменение скорости.</a:t>
            </a:r>
          </a:p>
          <a:p>
            <a:pPr marL="342900" indent="-342900">
              <a:buFont typeface="+mj-lt"/>
              <a:buAutoNum type="arabicPeriod" startAt="3"/>
            </a:pPr>
            <a:r>
              <a:rPr lang="ru-RU" dirty="0">
                <a:latin typeface="Bahnschrift" panose="020B0502040204020203" pitchFamily="34" charset="0"/>
              </a:rPr>
              <a:t>Реализовать функционал через код</a:t>
            </a:r>
          </a:p>
          <a:p>
            <a:pPr marL="400050" indent="-400050">
              <a:buFont typeface="Wingdings" panose="05000000000000000000" pitchFamily="2" charset="2"/>
              <a:buChar char="q"/>
            </a:pPr>
            <a:endParaRPr lang="ru-RU" dirty="0">
              <a:latin typeface="Bahnschrift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2000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405455" y="520943"/>
            <a:ext cx="11358653" cy="769441"/>
          </a:xfrm>
          <a:prstGeom prst="rect">
            <a:avLst/>
          </a:prstGeom>
          <a:solidFill>
            <a:srgbClr val="0507FF"/>
          </a:solidFill>
        </p:spPr>
        <p:txBody>
          <a:bodyPr wrap="square">
            <a:spAutoFit/>
          </a:bodyPr>
          <a:lstStyle/>
          <a:p>
            <a:pPr algn="ctr"/>
            <a:r>
              <a:rPr lang="ru-RU" sz="4400" b="1" i="1" dirty="0">
                <a:solidFill>
                  <a:schemeClr val="bg1"/>
                </a:solidFill>
                <a:latin typeface="Bahnschrift" panose="020B0502040204020203" pitchFamily="34" charset="0"/>
              </a:rPr>
              <a:t>ИСПОЛЬЗУЕМЫЕ ТЕХНОЛОГИИ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746" y="2407550"/>
            <a:ext cx="663549" cy="6635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746" y="4620078"/>
            <a:ext cx="663549" cy="6635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2337" y="4618609"/>
            <a:ext cx="665018" cy="6650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DC8346-C3A1-C626-BE7D-2D36FAF51C04}"/>
              </a:ext>
            </a:extLst>
          </p:cNvPr>
          <p:cNvSpPr txBox="1"/>
          <p:nvPr/>
        </p:nvSpPr>
        <p:spPr>
          <a:xfrm>
            <a:off x="1474149" y="1997296"/>
            <a:ext cx="5064095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u="none" strike="noStrike" dirty="0">
                <a:solidFill>
                  <a:srgbClr val="0507FF"/>
                </a:solidFill>
                <a:effectLst/>
                <a:latin typeface="Bahnschrift" panose="020B0502040204020203" pitchFamily="34" charset="0"/>
              </a:rPr>
              <a:t>Графическая библиотека </a:t>
            </a:r>
            <a:r>
              <a:rPr lang="en-US" b="0" i="0" u="none" strike="noStrike" dirty="0">
                <a:solidFill>
                  <a:srgbClr val="0507FF"/>
                </a:solidFill>
                <a:effectLst/>
                <a:latin typeface="Bahnschrift" panose="020B0502040204020203" pitchFamily="34" charset="0"/>
              </a:rPr>
              <a:t>SFML</a:t>
            </a:r>
            <a:r>
              <a:rPr lang="ru-RU" b="0" i="0" u="none" strike="noStrike" dirty="0">
                <a:solidFill>
                  <a:srgbClr val="0507FF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ru-RU" sz="20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- </a:t>
            </a:r>
            <a:r>
              <a:rPr lang="ru-RU" dirty="0">
                <a:latin typeface="Bahnschrift" panose="020B0502040204020203" pitchFamily="34" charset="0"/>
              </a:rPr>
              <a:t>это простая</a:t>
            </a:r>
          </a:p>
          <a:p>
            <a:r>
              <a:rPr lang="ru-RU" dirty="0">
                <a:latin typeface="Bahnschrift" panose="020B0502040204020203" pitchFamily="34" charset="0"/>
              </a:rPr>
              <a:t>и мощная мультимедийная библиотека, </a:t>
            </a:r>
          </a:p>
          <a:p>
            <a:r>
              <a:rPr lang="ru-RU" dirty="0">
                <a:latin typeface="Bahnschrift" panose="020B0502040204020203" pitchFamily="34" charset="0"/>
              </a:rPr>
              <a:t>которая используется для создания окон, </a:t>
            </a:r>
          </a:p>
          <a:p>
            <a:r>
              <a:rPr lang="ru-RU" dirty="0">
                <a:latin typeface="Bahnschrift" panose="020B0502040204020203" pitchFamily="34" charset="0"/>
              </a:rPr>
              <a:t>обработки событий, отрисовки графики и </a:t>
            </a:r>
          </a:p>
          <a:p>
            <a:r>
              <a:rPr lang="ru-RU" dirty="0">
                <a:latin typeface="Bahnschrift" panose="020B0502040204020203" pitchFamily="34" charset="0"/>
              </a:rPr>
              <a:t>взаимодействия с пользователем. </a:t>
            </a:r>
            <a:endParaRPr lang="ru-RU" sz="2000" dirty="0">
              <a:latin typeface="Bahnschrift" panose="020B0502040204020203" pitchFamily="34" charset="0"/>
            </a:endParaRPr>
          </a:p>
        </p:txBody>
      </p:sp>
      <p:pic>
        <p:nvPicPr>
          <p:cNvPr id="1028" name="Picture 4" descr="Picture background">
            <a:extLst>
              <a:ext uri="{FF2B5EF4-FFF2-40B4-BE49-F238E27FC236}">
                <a16:creationId xmlns:a16="http://schemas.microsoft.com/office/drawing/2014/main" id="{80965727-69FA-1F62-AD96-1B36AC33BD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2337" y="2418839"/>
            <a:ext cx="665018" cy="665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54D428-030A-567A-2936-1587C82F53BA}"/>
              </a:ext>
            </a:extLst>
          </p:cNvPr>
          <p:cNvSpPr txBox="1"/>
          <p:nvPr/>
        </p:nvSpPr>
        <p:spPr>
          <a:xfrm>
            <a:off x="7411448" y="1997296"/>
            <a:ext cx="429887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507FF"/>
                </a:solidFill>
                <a:latin typeface="Bahnschrift" panose="020B0502040204020203" pitchFamily="34" charset="0"/>
              </a:rPr>
              <a:t>Система контроля версий </a:t>
            </a:r>
            <a:r>
              <a:rPr lang="en-US" dirty="0">
                <a:solidFill>
                  <a:srgbClr val="0507FF"/>
                </a:solidFill>
                <a:latin typeface="Bahnschrift" panose="020B0502040204020203" pitchFamily="34" charset="0"/>
              </a:rPr>
              <a:t>Git</a:t>
            </a:r>
            <a:endParaRPr lang="ru-RU" dirty="0">
              <a:solidFill>
                <a:srgbClr val="0507FF"/>
              </a:solidFill>
              <a:latin typeface="Bahnschrift" panose="020B0502040204020203" pitchFamily="34" charset="0"/>
            </a:endParaRPr>
          </a:p>
          <a:p>
            <a:r>
              <a:rPr lang="ru-RU" sz="1800" b="0" i="0" u="none" strike="noStrike" dirty="0" err="1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Git</a:t>
            </a:r>
            <a:r>
              <a:rPr lang="ru-RU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 позволяет эффективно управлять исходным кодом, отслеживать </a:t>
            </a:r>
          </a:p>
          <a:p>
            <a:r>
              <a:rPr lang="ru-RU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изменения и вести совместную </a:t>
            </a:r>
          </a:p>
          <a:p>
            <a:r>
              <a:rPr lang="ru-RU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разработку.</a:t>
            </a:r>
            <a:endParaRPr lang="ru-RU" dirty="0">
              <a:latin typeface="Bahnschrift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25DCA39-1B91-3B77-3D16-4C182C7CCCBB}"/>
              </a:ext>
            </a:extLst>
          </p:cNvPr>
          <p:cNvSpPr txBox="1"/>
          <p:nvPr/>
        </p:nvSpPr>
        <p:spPr>
          <a:xfrm>
            <a:off x="1521432" y="4212313"/>
            <a:ext cx="457456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b="0" i="0" dirty="0">
              <a:effectLst/>
              <a:latin typeface="Bahnschrift" panose="020B0502040204020203" pitchFamily="34" charset="0"/>
            </a:endParaRPr>
          </a:p>
          <a:p>
            <a:r>
              <a:rPr lang="ru-RU" dirty="0">
                <a:solidFill>
                  <a:srgbClr val="0507FF"/>
                </a:solidFill>
                <a:latin typeface="Bahnschrift" panose="020B0502040204020203" pitchFamily="34" charset="0"/>
              </a:rPr>
              <a:t>Систем</a:t>
            </a:r>
            <a:r>
              <a:rPr lang="en-US" dirty="0">
                <a:solidFill>
                  <a:srgbClr val="0507FF"/>
                </a:solidFill>
                <a:latin typeface="Arial" panose="020B0604020202020204" pitchFamily="34" charset="0"/>
              </a:rPr>
              <a:t>a </a:t>
            </a:r>
            <a:r>
              <a:rPr lang="ru-RU" dirty="0">
                <a:solidFill>
                  <a:srgbClr val="0507FF"/>
                </a:solidFill>
                <a:latin typeface="Arial" panose="020B0604020202020204" pitchFamily="34" charset="0"/>
              </a:rPr>
              <a:t>сборки </a:t>
            </a:r>
            <a:r>
              <a:rPr lang="en-US" dirty="0" err="1">
                <a:solidFill>
                  <a:srgbClr val="0507FF"/>
                </a:solidFill>
                <a:latin typeface="Arial" panose="020B0604020202020204" pitchFamily="34" charset="0"/>
              </a:rPr>
              <a:t>CMake</a:t>
            </a:r>
            <a:endParaRPr lang="ru-RU" dirty="0">
              <a:solidFill>
                <a:srgbClr val="0507FF"/>
              </a:solidFill>
            </a:endParaRPr>
          </a:p>
          <a:p>
            <a:r>
              <a:rPr lang="ru-RU" b="0" i="0" dirty="0" err="1">
                <a:effectLst/>
                <a:latin typeface="Bahnschrift" panose="020B0502040204020203" pitchFamily="34" charset="0"/>
              </a:rPr>
              <a:t>CMake</a:t>
            </a:r>
            <a:r>
              <a:rPr lang="ru-RU" b="0" i="0" dirty="0">
                <a:effectLst/>
                <a:latin typeface="Bahnschrift" panose="020B0502040204020203" pitchFamily="34" charset="0"/>
              </a:rPr>
              <a:t> использовалась как система </a:t>
            </a:r>
          </a:p>
          <a:p>
            <a:r>
              <a:rPr lang="ru-RU" b="0" i="0" dirty="0">
                <a:effectLst/>
                <a:latin typeface="Bahnschrift" panose="020B0502040204020203" pitchFamily="34" charset="0"/>
              </a:rPr>
              <a:t>управления сборкой проекта.</a:t>
            </a:r>
            <a:endParaRPr lang="ru-RU" dirty="0">
              <a:latin typeface="Bahnschrift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EC70D6-E024-0E6B-F0E5-923D8E70E369}"/>
              </a:ext>
            </a:extLst>
          </p:cNvPr>
          <p:cNvSpPr txBox="1"/>
          <p:nvPr/>
        </p:nvSpPr>
        <p:spPr>
          <a:xfrm>
            <a:off x="7307355" y="4350953"/>
            <a:ext cx="42988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0" i="0" u="none" strike="noStrike" dirty="0">
                <a:solidFill>
                  <a:srgbClr val="0507FF"/>
                </a:solidFill>
                <a:effectLst/>
                <a:latin typeface="Bahnschrift" panose="020B0502040204020203" pitchFamily="34" charset="0"/>
              </a:rPr>
              <a:t>Фреймворк </a:t>
            </a:r>
            <a:r>
              <a:rPr lang="en-US" sz="1800" b="0" i="0" u="none" strike="noStrike" dirty="0">
                <a:solidFill>
                  <a:srgbClr val="0507FF"/>
                </a:solidFill>
                <a:effectLst/>
                <a:latin typeface="Bahnschrift" panose="020B0502040204020203" pitchFamily="34" charset="0"/>
              </a:rPr>
              <a:t>Google Test</a:t>
            </a:r>
            <a:r>
              <a:rPr lang="ru-RU" sz="1800" b="0" i="0" u="none" strike="noStrike" dirty="0">
                <a:solidFill>
                  <a:srgbClr val="0507FF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ru-RU" dirty="0">
                <a:latin typeface="Bahnschrift" panose="020B0502040204020203" pitchFamily="34" charset="0"/>
              </a:rPr>
              <a:t>— это </a:t>
            </a:r>
          </a:p>
          <a:p>
            <a:r>
              <a:rPr lang="ru-RU" dirty="0">
                <a:latin typeface="Bahnschrift" panose="020B0502040204020203" pitchFamily="34" charset="0"/>
              </a:rPr>
              <a:t>популярный фреймворк с открытым исходным кодом для написания и </a:t>
            </a:r>
          </a:p>
          <a:p>
            <a:r>
              <a:rPr lang="ru-RU" dirty="0">
                <a:latin typeface="Bahnschrift" panose="020B0502040204020203" pitchFamily="34" charset="0"/>
              </a:rPr>
              <a:t>запуска C++-тестов. </a:t>
            </a:r>
          </a:p>
        </p:txBody>
      </p:sp>
    </p:spTree>
    <p:extLst>
      <p:ext uri="{BB962C8B-B14F-4D97-AF65-F5344CB8AC3E}">
        <p14:creationId xmlns:p14="http://schemas.microsoft.com/office/powerpoint/2010/main" val="2583471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/>
          <p:cNvSpPr/>
          <p:nvPr/>
        </p:nvSpPr>
        <p:spPr>
          <a:xfrm>
            <a:off x="457200" y="454924"/>
            <a:ext cx="10788161" cy="769441"/>
          </a:xfrm>
          <a:prstGeom prst="rect">
            <a:avLst/>
          </a:prstGeom>
          <a:solidFill>
            <a:srgbClr val="0507FF"/>
          </a:solidFill>
        </p:spPr>
        <p:txBody>
          <a:bodyPr wrap="square">
            <a:spAutoFit/>
          </a:bodyPr>
          <a:lstStyle/>
          <a:p>
            <a:pPr algn="ctr"/>
            <a:r>
              <a:rPr lang="ru-RU" sz="4400" b="1" i="1" dirty="0">
                <a:solidFill>
                  <a:schemeClr val="bg1"/>
                </a:solidFill>
                <a:latin typeface="Bahnschrift" panose="020B0502040204020203" pitchFamily="34" charset="0"/>
              </a:rPr>
              <a:t>ЭТАПЫ РАЗРАБОТКИ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538E94-5725-415B-D593-44F9F4B24D6D}"/>
              </a:ext>
            </a:extLst>
          </p:cNvPr>
          <p:cNvSpPr txBox="1"/>
          <p:nvPr/>
        </p:nvSpPr>
        <p:spPr>
          <a:xfrm>
            <a:off x="1269999" y="1472767"/>
            <a:ext cx="5878946" cy="2308324"/>
          </a:xfrm>
          <a:prstGeom prst="rect">
            <a:avLst/>
          </a:prstGeom>
          <a:noFill/>
          <a:ln>
            <a:solidFill>
              <a:srgbClr val="5757F4"/>
            </a:solidFill>
          </a:ln>
        </p:spPr>
        <p:txBody>
          <a:bodyPr wrap="square">
            <a:spAutoFit/>
          </a:bodyPr>
          <a:lstStyle/>
          <a:p>
            <a:r>
              <a:rPr lang="ru-RU" b="1" dirty="0">
                <a:latin typeface="Bahnschrift" panose="020B0502040204020203" pitchFamily="34" charset="0"/>
              </a:rPr>
              <a:t>1. Настройка среды</a:t>
            </a:r>
          </a:p>
          <a:p>
            <a:r>
              <a:rPr lang="ru-RU" dirty="0">
                <a:latin typeface="Bahnschrift" panose="020B0502040204020203" pitchFamily="34" charset="0"/>
              </a:rPr>
              <a:t>Установка SFML</a:t>
            </a:r>
          </a:p>
          <a:p>
            <a:r>
              <a:rPr lang="ru-RU" dirty="0">
                <a:latin typeface="Bahnschrift" panose="020B0502040204020203" pitchFamily="34" charset="0"/>
              </a:rPr>
              <a:t>Создание структуры проекта</a:t>
            </a:r>
          </a:p>
          <a:p>
            <a:r>
              <a:rPr lang="ru-RU" dirty="0">
                <a:latin typeface="Bahnschrift" panose="020B0502040204020203" pitchFamily="34" charset="0"/>
              </a:rPr>
              <a:t>Инициализация </a:t>
            </a:r>
            <a:r>
              <a:rPr lang="ru-RU" dirty="0" err="1">
                <a:latin typeface="Bahnschrift" panose="020B0502040204020203" pitchFamily="34" charset="0"/>
              </a:rPr>
              <a:t>Git</a:t>
            </a:r>
            <a:r>
              <a:rPr lang="ru-RU" dirty="0">
                <a:latin typeface="Bahnschrift" panose="020B0502040204020203" pitchFamily="34" charset="0"/>
              </a:rPr>
              <a:t> и </a:t>
            </a:r>
            <a:r>
              <a:rPr lang="ru-RU" dirty="0" err="1">
                <a:latin typeface="Bahnschrift" panose="020B0502040204020203" pitchFamily="34" charset="0"/>
              </a:rPr>
              <a:t>GitHub</a:t>
            </a:r>
            <a:r>
              <a:rPr lang="ru-RU" dirty="0">
                <a:latin typeface="Bahnschrift" panose="020B0502040204020203" pitchFamily="34" charset="0"/>
              </a:rPr>
              <a:t>-репозитория</a:t>
            </a:r>
          </a:p>
          <a:p>
            <a:r>
              <a:rPr lang="ru-RU" b="1" dirty="0">
                <a:latin typeface="Bahnschrift" panose="020B0502040204020203" pitchFamily="34" charset="0"/>
              </a:rPr>
              <a:t>2. Реализация логики</a:t>
            </a:r>
          </a:p>
          <a:p>
            <a:r>
              <a:rPr lang="ru-RU" dirty="0">
                <a:latin typeface="Bahnschrift" panose="020B0502040204020203" pitchFamily="34" charset="0"/>
              </a:rPr>
              <a:t>Алгоритм Конвея: выживание, рождение, смерть</a:t>
            </a:r>
          </a:p>
          <a:p>
            <a:r>
              <a:rPr lang="ru-RU" dirty="0">
                <a:latin typeface="Bahnschrift" panose="020B0502040204020203" pitchFamily="34" charset="0"/>
              </a:rPr>
              <a:t>Обновление поколений </a:t>
            </a:r>
          </a:p>
          <a:p>
            <a:r>
              <a:rPr lang="ru-RU" dirty="0">
                <a:latin typeface="Bahnschrift" panose="020B0502040204020203" pitchFamily="34" charset="0"/>
              </a:rPr>
              <a:t>Возможность ручного изменения клеток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46DE49-3061-9CE1-0166-34D01A15D3D8}"/>
              </a:ext>
            </a:extLst>
          </p:cNvPr>
          <p:cNvSpPr txBox="1"/>
          <p:nvPr/>
        </p:nvSpPr>
        <p:spPr>
          <a:xfrm>
            <a:off x="4488873" y="4029493"/>
            <a:ext cx="6026815" cy="2031325"/>
          </a:xfrm>
          <a:prstGeom prst="rect">
            <a:avLst/>
          </a:prstGeom>
          <a:noFill/>
          <a:ln>
            <a:solidFill>
              <a:srgbClr val="5757F4"/>
            </a:solidFill>
          </a:ln>
        </p:spPr>
        <p:txBody>
          <a:bodyPr wrap="square">
            <a:spAutoFit/>
          </a:bodyPr>
          <a:lstStyle/>
          <a:p>
            <a:r>
              <a:rPr lang="ru-RU" b="1" dirty="0">
                <a:latin typeface="Bahnschrift" panose="020B0502040204020203" pitchFamily="34" charset="0"/>
              </a:rPr>
              <a:t>3. Визуализация и UI</a:t>
            </a:r>
          </a:p>
          <a:p>
            <a:r>
              <a:rPr lang="ru-RU" dirty="0">
                <a:latin typeface="Bahnschrift" panose="020B0502040204020203" pitchFamily="34" charset="0"/>
              </a:rPr>
              <a:t>Отрисовка поля и клеток через SFML</a:t>
            </a:r>
          </a:p>
          <a:p>
            <a:r>
              <a:rPr lang="ru-RU" dirty="0">
                <a:latin typeface="Bahnschrift" panose="020B0502040204020203" pitchFamily="34" charset="0"/>
              </a:rPr>
              <a:t>Добавление меню и кнопок</a:t>
            </a:r>
          </a:p>
          <a:p>
            <a:r>
              <a:rPr lang="ru-RU" dirty="0">
                <a:latin typeface="Bahnschrift" panose="020B0502040204020203" pitchFamily="34" charset="0"/>
              </a:rPr>
              <a:t>Поддержка управления с мыши и клавиатуры</a:t>
            </a:r>
          </a:p>
          <a:p>
            <a:r>
              <a:rPr lang="ru-RU" b="1" dirty="0">
                <a:latin typeface="Bahnschrift" panose="020B0502040204020203" pitchFamily="34" charset="0"/>
              </a:rPr>
              <a:t>4. Тестирование</a:t>
            </a:r>
          </a:p>
          <a:p>
            <a:r>
              <a:rPr lang="ru-RU" dirty="0">
                <a:latin typeface="Bahnschrift" panose="020B0502040204020203" pitchFamily="34" charset="0"/>
              </a:rPr>
              <a:t>Написание модульных тестов (Google Test)</a:t>
            </a:r>
          </a:p>
          <a:p>
            <a:r>
              <a:rPr lang="ru-RU" dirty="0">
                <a:latin typeface="Bahnschrift" panose="020B0502040204020203" pitchFamily="34" charset="0"/>
              </a:rPr>
              <a:t>Автоматическая проверка корректности работы</a:t>
            </a:r>
          </a:p>
        </p:txBody>
      </p:sp>
    </p:spTree>
    <p:extLst>
      <p:ext uri="{BB962C8B-B14F-4D97-AF65-F5344CB8AC3E}">
        <p14:creationId xmlns:p14="http://schemas.microsoft.com/office/powerpoint/2010/main" val="2892084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FBA4168-20B4-42F3-B5AF-2A617CA537CC}"/>
              </a:ext>
            </a:extLst>
          </p:cNvPr>
          <p:cNvSpPr txBox="1"/>
          <p:nvPr/>
        </p:nvSpPr>
        <p:spPr>
          <a:xfrm>
            <a:off x="1095663" y="873641"/>
            <a:ext cx="10254763" cy="584775"/>
          </a:xfrm>
          <a:prstGeom prst="rect">
            <a:avLst/>
          </a:prstGeom>
          <a:solidFill>
            <a:srgbClr val="0507FF"/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ct val="10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/>
            <a:r>
              <a:rPr lang="ru-RU" altLang="ko-KR" sz="3200" b="1" i="1" dirty="0">
                <a:solidFill>
                  <a:schemeClr val="bg1"/>
                </a:solidFill>
                <a:latin typeface="Bahnschrift" panose="020B0502040204020203" pitchFamily="34" charset="0"/>
              </a:rPr>
              <a:t>ПРОБЛЕМЫ, С КОТОРЫМИ СТОЛКНУЛАСЬ</a:t>
            </a:r>
            <a:endParaRPr lang="en-US" altLang="ko-KR" sz="3200" b="1" i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2" name="Нашивка 1"/>
          <p:cNvSpPr/>
          <p:nvPr/>
        </p:nvSpPr>
        <p:spPr>
          <a:xfrm>
            <a:off x="1969477" y="2118349"/>
            <a:ext cx="659423" cy="1090856"/>
          </a:xfrm>
          <a:prstGeom prst="chevron">
            <a:avLst/>
          </a:prstGeom>
          <a:solidFill>
            <a:srgbClr val="0507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endParaRPr lang="ru-RU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Нашивка 16"/>
          <p:cNvSpPr/>
          <p:nvPr/>
        </p:nvSpPr>
        <p:spPr>
          <a:xfrm>
            <a:off x="1969477" y="3888534"/>
            <a:ext cx="659423" cy="1090856"/>
          </a:xfrm>
          <a:prstGeom prst="chevron">
            <a:avLst/>
          </a:prstGeom>
          <a:solidFill>
            <a:srgbClr val="0507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endParaRPr lang="ru-RU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858707" y="2309834"/>
            <a:ext cx="45320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>
                <a:latin typeface="Bahnschrift" panose="020B0502040204020203" pitchFamily="34" charset="0"/>
              </a:rPr>
              <a:t>НАСТРОЙКА </a:t>
            </a:r>
            <a:r>
              <a:rPr lang="en-US" sz="4000" dirty="0">
                <a:latin typeface="Bahnschrift" panose="020B0502040204020203" pitchFamily="34" charset="0"/>
              </a:rPr>
              <a:t>SFML</a:t>
            </a:r>
            <a:endParaRPr lang="ru-RU" sz="4000" dirty="0">
              <a:latin typeface="Bahnschrift" panose="020B0502040204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800584" y="3772242"/>
            <a:ext cx="79704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>
                <a:latin typeface="Bahnschrift" panose="020B0502040204020203" pitchFamily="34" charset="0"/>
              </a:rPr>
              <a:t>ВЫВОД ИНФОРМАЦИИ В МЕНЮ </a:t>
            </a:r>
          </a:p>
          <a:p>
            <a:r>
              <a:rPr lang="ru-RU" sz="4000" dirty="0">
                <a:latin typeface="Bahnschrift" panose="020B0502040204020203" pitchFamily="34" charset="0"/>
              </a:rPr>
              <a:t>НА КИРИЛЛИЦЕ</a:t>
            </a:r>
          </a:p>
        </p:txBody>
      </p:sp>
    </p:spTree>
    <p:extLst>
      <p:ext uri="{BB962C8B-B14F-4D97-AF65-F5344CB8AC3E}">
        <p14:creationId xmlns:p14="http://schemas.microsoft.com/office/powerpoint/2010/main" val="3441951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BE00AB2A-B437-4696-927E-FD9000D3C8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769" y="751475"/>
            <a:ext cx="8611400" cy="5355050"/>
          </a:xfrm>
          <a:prstGeom prst="rect">
            <a:avLst/>
          </a:prstGeom>
          <a:effectLst>
            <a:outerShdw blurRad="38100" sx="101000" sy="101000" algn="ctr" rotWithShape="0">
              <a:prstClr val="black">
                <a:alpha val="23000"/>
              </a:prstClr>
            </a:outerShdw>
          </a:effectLst>
        </p:spPr>
      </p:pic>
      <p:sp>
        <p:nvSpPr>
          <p:cNvPr id="2" name="그림 개체 틀 1">
            <a:extLst>
              <a:ext uri="{FF2B5EF4-FFF2-40B4-BE49-F238E27FC236}">
                <a16:creationId xmlns:a16="http://schemas.microsoft.com/office/drawing/2014/main" id="{66379CF7-4A6A-4E4C-9034-68229F6AB8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59B227A-4B7B-4F7E-9731-71040D1C17B3}"/>
              </a:ext>
            </a:extLst>
          </p:cNvPr>
          <p:cNvSpPr/>
          <p:nvPr/>
        </p:nvSpPr>
        <p:spPr>
          <a:xfrm rot="5400000">
            <a:off x="47602" y="1667326"/>
            <a:ext cx="792000" cy="157404"/>
          </a:xfrm>
          <a:prstGeom prst="rect">
            <a:avLst/>
          </a:prstGeom>
          <a:solidFill>
            <a:srgbClr val="0507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 sz="20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45" r="7086"/>
          <a:stretch/>
        </p:blipFill>
        <p:spPr bwMode="auto">
          <a:xfrm>
            <a:off x="3947746" y="835270"/>
            <a:ext cx="7209692" cy="486448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22304" y="2728901"/>
            <a:ext cx="3113353" cy="1077218"/>
          </a:xfrm>
          <a:prstGeom prst="rect">
            <a:avLst/>
          </a:prstGeom>
          <a:solidFill>
            <a:srgbClr val="0507FF"/>
          </a:solidFill>
        </p:spPr>
        <p:txBody>
          <a:bodyPr wrap="none" rtlCol="0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ahnschrift" panose="020B0502040204020203" pitchFamily="34" charset="0"/>
              </a:rPr>
              <a:t>ГРАФИЧЕСКИЙ</a:t>
            </a:r>
          </a:p>
          <a:p>
            <a:pPr algn="ctr"/>
            <a:r>
              <a:rPr lang="ru-RU" sz="3200" dirty="0">
                <a:solidFill>
                  <a:schemeClr val="bg1"/>
                </a:solidFill>
                <a:latin typeface="Bahnschrift" panose="020B0502040204020203" pitchFamily="34" charset="0"/>
              </a:rPr>
              <a:t> ИНТЕРФЕЙС</a:t>
            </a:r>
          </a:p>
        </p:txBody>
      </p:sp>
    </p:spTree>
    <p:extLst>
      <p:ext uri="{BB962C8B-B14F-4D97-AF65-F5344CB8AC3E}">
        <p14:creationId xmlns:p14="http://schemas.microsoft.com/office/powerpoint/2010/main" val="342872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Unbounded Black - Archivo Light">
      <a:majorFont>
        <a:latin typeface="Unbounded Black"/>
        <a:ea typeface="Arial Unicode MS"/>
        <a:cs typeface=""/>
      </a:majorFont>
      <a:minorFont>
        <a:latin typeface="Archivo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507FF"/>
        </a:solidFill>
        <a:ln w="9525" cap="flat">
          <a:noFill/>
          <a:prstDash val="solid"/>
          <a:miter/>
        </a:ln>
      </a:spPr>
      <a:bodyPr rtlCol="0" anchor="ctr"/>
      <a:lstStyle>
        <a:defPPr algn="ctr">
          <a:defRPr sz="2000" dirty="0" smtClean="0">
            <a:solidFill>
              <a:schemeClr val="bg1"/>
            </a:solidFill>
            <a:latin typeface="+mj-lt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3208</TotalTime>
  <Words>469</Words>
  <Application>Microsoft Office PowerPoint</Application>
  <PresentationFormat>Широкоэкранный</PresentationFormat>
  <Paragraphs>94</Paragraphs>
  <Slides>11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Bahnschrift</vt:lpstr>
      <vt:lpstr>Wingdings</vt:lpstr>
      <vt:lpstr>Arial</vt:lpstr>
      <vt:lpstr>맑은 고딕</vt:lpstr>
      <vt:lpstr>PPTMON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Алиса Бородина</cp:lastModifiedBy>
  <cp:revision>212</cp:revision>
  <dcterms:created xsi:type="dcterms:W3CDTF">2019-04-06T05:20:47Z</dcterms:created>
  <dcterms:modified xsi:type="dcterms:W3CDTF">2025-06-14T02:18:13Z</dcterms:modified>
</cp:coreProperties>
</file>

<file path=docProps/thumbnail.jpeg>
</file>